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8"/>
  </p:notesMasterIdLst>
  <p:sldIdLst>
    <p:sldId id="256" r:id="rId2"/>
    <p:sldId id="296" r:id="rId3"/>
    <p:sldId id="261" r:id="rId4"/>
    <p:sldId id="336" r:id="rId5"/>
    <p:sldId id="298" r:id="rId6"/>
    <p:sldId id="337" r:id="rId7"/>
    <p:sldId id="299" r:id="rId8"/>
    <p:sldId id="300" r:id="rId9"/>
    <p:sldId id="301" r:id="rId10"/>
    <p:sldId id="302" r:id="rId11"/>
    <p:sldId id="303" r:id="rId12"/>
    <p:sldId id="305" r:id="rId13"/>
    <p:sldId id="306" r:id="rId14"/>
    <p:sldId id="307" r:id="rId15"/>
    <p:sldId id="308" r:id="rId16"/>
    <p:sldId id="309" r:id="rId17"/>
    <p:sldId id="310" r:id="rId18"/>
    <p:sldId id="311" r:id="rId19"/>
    <p:sldId id="312" r:id="rId20"/>
    <p:sldId id="313" r:id="rId21"/>
    <p:sldId id="314" r:id="rId22"/>
    <p:sldId id="360" r:id="rId23"/>
    <p:sldId id="361" r:id="rId24"/>
    <p:sldId id="362" r:id="rId25"/>
    <p:sldId id="316" r:id="rId26"/>
    <p:sldId id="317" r:id="rId27"/>
    <p:sldId id="318" r:id="rId28"/>
    <p:sldId id="319" r:id="rId29"/>
    <p:sldId id="320" r:id="rId30"/>
    <p:sldId id="321" r:id="rId31"/>
    <p:sldId id="322" r:id="rId32"/>
    <p:sldId id="323" r:id="rId33"/>
    <p:sldId id="345" r:id="rId34"/>
    <p:sldId id="346" r:id="rId35"/>
    <p:sldId id="338" r:id="rId36"/>
    <p:sldId id="324" r:id="rId37"/>
    <p:sldId id="325" r:id="rId38"/>
    <p:sldId id="326" r:id="rId39"/>
    <p:sldId id="327" r:id="rId40"/>
    <p:sldId id="328" r:id="rId41"/>
    <p:sldId id="329" r:id="rId42"/>
    <p:sldId id="330" r:id="rId43"/>
    <p:sldId id="331" r:id="rId44"/>
    <p:sldId id="332" r:id="rId45"/>
    <p:sldId id="333" r:id="rId46"/>
    <p:sldId id="335" r:id="rId47"/>
    <p:sldId id="334" r:id="rId48"/>
    <p:sldId id="339" r:id="rId49"/>
    <p:sldId id="340" r:id="rId50"/>
    <p:sldId id="341" r:id="rId51"/>
    <p:sldId id="342" r:id="rId52"/>
    <p:sldId id="344" r:id="rId53"/>
    <p:sldId id="343" r:id="rId54"/>
    <p:sldId id="348" r:id="rId55"/>
    <p:sldId id="349" r:id="rId56"/>
    <p:sldId id="350" r:id="rId57"/>
    <p:sldId id="351" r:id="rId58"/>
    <p:sldId id="352" r:id="rId59"/>
    <p:sldId id="353" r:id="rId60"/>
    <p:sldId id="354" r:id="rId61"/>
    <p:sldId id="355" r:id="rId62"/>
    <p:sldId id="356" r:id="rId63"/>
    <p:sldId id="357" r:id="rId64"/>
    <p:sldId id="358" r:id="rId65"/>
    <p:sldId id="359" r:id="rId66"/>
    <p:sldId id="347" r:id="rId67"/>
  </p:sldIdLst>
  <p:sldSz cx="9144000" cy="5143500" type="screen16x9"/>
  <p:notesSz cx="6858000" cy="9144000"/>
  <p:embeddedFontLst>
    <p:embeddedFont>
      <p:font typeface="Bahnschrift" panose="020B0502040204020203" pitchFamily="34" charset="0"/>
      <p:regular r:id="rId69"/>
      <p:bold r:id="rId70"/>
    </p:embeddedFont>
    <p:embeddedFont>
      <p:font typeface="Dosis" pitchFamily="2" charset="0"/>
      <p:regular r:id="rId71"/>
      <p:bold r:id="rId72"/>
    </p:embeddedFont>
    <p:embeddedFont>
      <p:font typeface="Sniglet" panose="020B060402020202020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78245-F04A-4819-98CB-A0784EEE9882}">
  <a:tblStyle styleId="{0FA78245-F04A-4819-98CB-A0784EEE988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B4C3CC-C3A9-4D13-B8F7-F7B8FBA7BB3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7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56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6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40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04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16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012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75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5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352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25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551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3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35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93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470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830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647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461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90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9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10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413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095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56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56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02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995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614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46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365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187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236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78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10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495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280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06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17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130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030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771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08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703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037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411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14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00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93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203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209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041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576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08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483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00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587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82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05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1334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555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90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56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9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0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0" y="586892"/>
            <a:ext cx="7577470" cy="11639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latin typeface="Bahnschrift" panose="020B0502040204020203" pitchFamily="34" charset="0"/>
                <a:ea typeface="Times New Roman" panose="02020603050405020304" pitchFamily="18" charset="0"/>
                <a:cs typeface="Times New Roman" panose="02020603050405020304" pitchFamily="18" charset="0"/>
              </a:rPr>
              <a:t>ĐỀ TÀI: </a:t>
            </a:r>
            <a:br>
              <a:rPr lang="en-GB" sz="2400" b="1" dirty="0">
                <a:latin typeface="Bahnschrift" panose="020B0502040204020203" pitchFamily="34" charset="0"/>
                <a:ea typeface="Times New Roman" panose="02020603050405020304" pitchFamily="18" charset="0"/>
                <a:cs typeface="Times New Roman" panose="02020603050405020304" pitchFamily="18" charset="0"/>
              </a:rPr>
            </a:br>
            <a:r>
              <a:rPr lang="en-GB" sz="2400" b="1" dirty="0">
                <a:latin typeface="Bahnschrift" panose="020B0502040204020203" pitchFamily="34" charset="0"/>
                <a:ea typeface="Times New Roman" panose="02020603050405020304" pitchFamily="18" charset="0"/>
                <a:cs typeface="Times New Roman" panose="02020603050405020304" pitchFamily="18" charset="0"/>
              </a:rPr>
              <a:t>TÌM</a:t>
            </a:r>
            <a: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t> HIỂU MÔ HÌNH YOLO VÀ ỨNG DỤNG </a:t>
            </a:r>
            <a:b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br>
            <a: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t>XÂY DỰNG HỆ THỐNG GIÁM SÁT GIAO THÔNG</a:t>
            </a:r>
            <a:endParaRPr sz="2400" dirty="0">
              <a:latin typeface="Bahnschrift" panose="020B0502040204020203" pitchFamily="34" charset="0"/>
              <a:cs typeface="Times New Roman" panose="02020603050405020304" pitchFamily="18" charset="0"/>
            </a:endParaRPr>
          </a:p>
        </p:txBody>
      </p:sp>
      <p:sp>
        <p:nvSpPr>
          <p:cNvPr id="3" name="Google Shape;525;p12">
            <a:extLst>
              <a:ext uri="{FF2B5EF4-FFF2-40B4-BE49-F238E27FC236}">
                <a16:creationId xmlns:a16="http://schemas.microsoft.com/office/drawing/2014/main" id="{B73554EA-1487-43A0-8AC7-56BDE9B1AA53}"/>
              </a:ext>
            </a:extLst>
          </p:cNvPr>
          <p:cNvSpPr txBox="1">
            <a:spLocks/>
          </p:cNvSpPr>
          <p:nvPr/>
        </p:nvSpPr>
        <p:spPr>
          <a:xfrm>
            <a:off x="4483394" y="1842977"/>
            <a:ext cx="4065182" cy="728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r>
              <a:rPr lang="en-GB" sz="1600" b="1" dirty="0">
                <a:latin typeface="Bahnschrift" panose="020B0502040204020203" pitchFamily="34" charset="0"/>
                <a:ea typeface="Times New Roman" panose="02020603050405020304" pitchFamily="18" charset="0"/>
                <a:cs typeface="Times New Roman" panose="02020603050405020304" pitchFamily="18" charset="0"/>
              </a:rPr>
              <a:t>GVHD: PGS.TS HOÀNG VĂN DŨNG</a:t>
            </a:r>
            <a:endParaRPr lang="en-GB" sz="1600" dirty="0">
              <a:latin typeface="Bahnschrift" panose="020B0502040204020203"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2"/>
            <a:ext cx="3923312" cy="309543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Nguồn</a:t>
            </a:r>
            <a:r>
              <a:rPr lang="en-GB" sz="2000" b="1" dirty="0">
                <a:latin typeface="+mn-lt"/>
              </a:rPr>
              <a:t> </a:t>
            </a:r>
            <a:r>
              <a:rPr lang="en-GB" sz="2000" b="1" dirty="0" err="1">
                <a:latin typeface="+mn-lt"/>
              </a:rPr>
              <a:t>gốc</a:t>
            </a:r>
            <a:endParaRPr lang="en-GB" sz="1800" dirty="0">
              <a:latin typeface="+mn-lt"/>
            </a:endParaRPr>
          </a:p>
          <a:p>
            <a:pPr marL="0" indent="0" algn="just">
              <a:buNone/>
            </a:pPr>
            <a:endParaRPr lang="en-GB" sz="1800" dirty="0">
              <a:latin typeface="+mn-lt"/>
            </a:endParaRPr>
          </a:p>
          <a:p>
            <a:pPr marL="0" indent="0" algn="just">
              <a:buNone/>
            </a:pPr>
            <a:r>
              <a:rPr lang="vi-VN" sz="1800" dirty="0">
                <a:latin typeface="+mn-lt"/>
              </a:rPr>
              <a:t>Năm 1998, Yann LeCun và các cộng sự đã giới thiệu kiến ​​trúc LeNet-5, kiến ​​trúc này đã chứng minh thành công hiệu quả của CNN trong việc nhận dạng chữ số viết tay</a:t>
            </a:r>
            <a:r>
              <a:rPr lang="en-GB" sz="1800" dirty="0">
                <a:latin typeface="+mn-lt"/>
              </a:rPr>
              <a:t>.</a:t>
            </a: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98A41A7C-B3D4-4243-92FA-717FFADBFEB2}"/>
              </a:ext>
            </a:extLst>
          </p:cNvPr>
          <p:cNvPicPr>
            <a:picLocks noChangeAspect="1"/>
          </p:cNvPicPr>
          <p:nvPr/>
        </p:nvPicPr>
        <p:blipFill>
          <a:blip r:embed="rId3"/>
          <a:srcRect/>
          <a:stretch/>
        </p:blipFill>
        <p:spPr>
          <a:xfrm>
            <a:off x="4800800" y="1646598"/>
            <a:ext cx="2087525" cy="2644198"/>
          </a:xfrm>
          <a:prstGeom prst="rect">
            <a:avLst/>
          </a:prstGeom>
        </p:spPr>
      </p:pic>
    </p:spTree>
    <p:extLst>
      <p:ext uri="{BB962C8B-B14F-4D97-AF65-F5344CB8AC3E}">
        <p14:creationId xmlns:p14="http://schemas.microsoft.com/office/powerpoint/2010/main" val="294531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6631071" cy="164940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Cấu</a:t>
            </a:r>
            <a:r>
              <a:rPr lang="en-GB" sz="2000" b="1" dirty="0">
                <a:latin typeface="+mn-lt"/>
              </a:rPr>
              <a:t> </a:t>
            </a:r>
            <a:r>
              <a:rPr lang="en-GB" sz="2000" b="1" dirty="0" err="1">
                <a:latin typeface="+mn-lt"/>
              </a:rPr>
              <a:t>trúc</a:t>
            </a:r>
            <a:r>
              <a:rPr lang="en-GB" sz="2000" b="1" dirty="0">
                <a:latin typeface="+mn-lt"/>
              </a:rPr>
              <a:t> </a:t>
            </a:r>
            <a:r>
              <a:rPr lang="en-GB" sz="2000" b="1" dirty="0" err="1">
                <a:latin typeface="+mn-lt"/>
              </a:rPr>
              <a:t>mạng</a:t>
            </a:r>
            <a:r>
              <a:rPr lang="en-GB" sz="2000" b="1" dirty="0">
                <a:latin typeface="+mn-lt"/>
              </a:rPr>
              <a:t> </a:t>
            </a:r>
            <a:r>
              <a:rPr lang="en-GB" sz="2000" b="1" dirty="0" err="1">
                <a:latin typeface="+mn-lt"/>
              </a:rPr>
              <a:t>Nơ-ron</a:t>
            </a:r>
            <a:r>
              <a:rPr lang="en-GB" sz="2000" b="1" dirty="0">
                <a:latin typeface="+mn-lt"/>
              </a:rPr>
              <a:t> </a:t>
            </a:r>
            <a:r>
              <a:rPr lang="en-GB" sz="2000" b="1" dirty="0" err="1">
                <a:latin typeface="+mn-lt"/>
              </a:rPr>
              <a:t>tích</a:t>
            </a:r>
            <a:r>
              <a:rPr lang="en-GB" sz="2000" b="1" dirty="0">
                <a:latin typeface="+mn-lt"/>
              </a:rPr>
              <a:t> </a:t>
            </a:r>
            <a:r>
              <a:rPr lang="en-GB" sz="2000" b="1" dirty="0" err="1">
                <a:latin typeface="+mn-lt"/>
              </a:rPr>
              <a:t>chập</a:t>
            </a:r>
            <a:r>
              <a:rPr lang="en-GB" sz="2000" b="1" dirty="0">
                <a:latin typeface="+mn-lt"/>
              </a:rPr>
              <a:t> CNN</a:t>
            </a:r>
            <a:endParaRPr lang="en-GB" sz="1800" dirty="0">
              <a:latin typeface="+mn-lt"/>
            </a:endParaRPr>
          </a:p>
          <a:p>
            <a:pPr marL="0" indent="0" algn="just">
              <a:buNone/>
            </a:pPr>
            <a:r>
              <a:rPr lang="vi-VN" sz="1600" dirty="0">
                <a:latin typeface="+mn-lt"/>
              </a:rPr>
              <a:t>CNN được tạo thành từ nhiều "lớp", mỗi lớp đóng một vai trò cụ thể. Các thành phần CNN điển hình bao gồm một lớp tích chập (Convolutional layer), một lớp kích hoạt (ReLU layer), một lớp tổng hợp (Pooling layer) và một lớp được kết nối đầy đủ (Fully connected layer).</a:t>
            </a:r>
            <a:endParaRPr sz="16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02C3F778-EC14-4693-8FDD-54B5DA32EBA5}"/>
              </a:ext>
            </a:extLst>
          </p:cNvPr>
          <p:cNvPicPr>
            <a:picLocks noChangeAspect="1"/>
          </p:cNvPicPr>
          <p:nvPr/>
        </p:nvPicPr>
        <p:blipFill>
          <a:blip r:embed="rId3"/>
          <a:stretch>
            <a:fillRect/>
          </a:stretch>
        </p:blipFill>
        <p:spPr>
          <a:xfrm>
            <a:off x="1515880" y="3089729"/>
            <a:ext cx="5102246" cy="1760599"/>
          </a:xfrm>
          <a:prstGeom prst="rect">
            <a:avLst/>
          </a:prstGeom>
        </p:spPr>
      </p:pic>
    </p:spTree>
    <p:extLst>
      <p:ext uri="{BB962C8B-B14F-4D97-AF65-F5344CB8AC3E}">
        <p14:creationId xmlns:p14="http://schemas.microsoft.com/office/powerpoint/2010/main" val="423201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468038" cy="174155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Các</a:t>
            </a:r>
            <a:r>
              <a:rPr lang="en-GB" sz="2000" b="1" dirty="0">
                <a:latin typeface="+mn-lt"/>
              </a:rPr>
              <a:t> </a:t>
            </a:r>
            <a:r>
              <a:rPr lang="en-GB" sz="2000" b="1" dirty="0" err="1">
                <a:latin typeface="+mn-lt"/>
              </a:rPr>
              <a:t>lớp</a:t>
            </a:r>
            <a:r>
              <a:rPr lang="en-GB" sz="2000" b="1" dirty="0">
                <a:latin typeface="+mn-lt"/>
              </a:rPr>
              <a:t> </a:t>
            </a:r>
            <a:r>
              <a:rPr lang="en-GB" sz="2000" b="1" dirty="0" err="1">
                <a:latin typeface="+mn-lt"/>
              </a:rPr>
              <a:t>của</a:t>
            </a:r>
            <a:r>
              <a:rPr lang="en-GB" sz="2000" b="1" dirty="0">
                <a:latin typeface="+mn-lt"/>
              </a:rPr>
              <a:t> </a:t>
            </a:r>
            <a:r>
              <a:rPr lang="en-GB" sz="2000" b="1" dirty="0" err="1">
                <a:latin typeface="+mn-lt"/>
              </a:rPr>
              <a:t>mạng</a:t>
            </a:r>
            <a:r>
              <a:rPr lang="en-GB" sz="2000" b="1" dirty="0">
                <a:latin typeface="+mn-lt"/>
              </a:rPr>
              <a:t> </a:t>
            </a:r>
            <a:r>
              <a:rPr lang="en-GB" sz="2000" b="1" dirty="0" err="1">
                <a:latin typeface="+mn-lt"/>
              </a:rPr>
              <a:t>Nơ-ron</a:t>
            </a:r>
            <a:r>
              <a:rPr lang="en-GB" sz="2000" b="1" dirty="0">
                <a:latin typeface="+mn-lt"/>
              </a:rPr>
              <a:t> </a:t>
            </a:r>
            <a:r>
              <a:rPr lang="en-GB" sz="2000" b="1" dirty="0" err="1">
                <a:latin typeface="+mn-lt"/>
              </a:rPr>
              <a:t>tích</a:t>
            </a:r>
            <a:r>
              <a:rPr lang="en-GB" sz="2000" b="1" dirty="0">
                <a:latin typeface="+mn-lt"/>
              </a:rPr>
              <a:t> </a:t>
            </a:r>
            <a:r>
              <a:rPr lang="en-GB" sz="2000" b="1" dirty="0" err="1">
                <a:latin typeface="+mn-lt"/>
              </a:rPr>
              <a:t>chập</a:t>
            </a:r>
            <a:r>
              <a:rPr lang="en-GB" sz="2000" b="1" dirty="0">
                <a:latin typeface="+mn-lt"/>
              </a:rPr>
              <a:t> CNN</a:t>
            </a:r>
            <a:endParaRPr lang="en-GB" sz="1800" dirty="0">
              <a:latin typeface="+mj-lt"/>
            </a:endParaRPr>
          </a:p>
          <a:p>
            <a:pPr marL="285750" indent="-285750">
              <a:buFont typeface="Wingdings" panose="05000000000000000000" pitchFamily="2" charset="2"/>
              <a:buChar char="§"/>
            </a:pPr>
            <a:r>
              <a:rPr lang="en-GB" sz="1600" dirty="0" err="1">
                <a:latin typeface="+mj-lt"/>
              </a:rPr>
              <a:t>Lớp</a:t>
            </a:r>
            <a:r>
              <a:rPr lang="en-GB" sz="1600" dirty="0">
                <a:latin typeface="+mj-lt"/>
              </a:rPr>
              <a:t> </a:t>
            </a:r>
            <a:r>
              <a:rPr lang="en-GB" sz="1600" dirty="0" err="1">
                <a:latin typeface="+mj-lt"/>
              </a:rPr>
              <a:t>kích</a:t>
            </a:r>
            <a:r>
              <a:rPr lang="en-GB" sz="1600" dirty="0">
                <a:latin typeface="+mj-lt"/>
              </a:rPr>
              <a:t> </a:t>
            </a:r>
            <a:r>
              <a:rPr lang="en-GB" sz="1600" dirty="0" err="1">
                <a:latin typeface="+mj-lt"/>
              </a:rPr>
              <a:t>hoạt</a:t>
            </a:r>
            <a:r>
              <a:rPr lang="en-GB" sz="1600" dirty="0">
                <a:latin typeface="+mj-lt"/>
              </a:rPr>
              <a:t> phi </a:t>
            </a:r>
            <a:r>
              <a:rPr lang="en-GB" sz="1600" dirty="0" err="1">
                <a:latin typeface="+mj-lt"/>
              </a:rPr>
              <a:t>tuyến</a:t>
            </a:r>
            <a:r>
              <a:rPr lang="en-GB" sz="1600" dirty="0">
                <a:latin typeface="+mj-lt"/>
              </a:rPr>
              <a:t> </a:t>
            </a:r>
            <a:r>
              <a:rPr lang="en-GB" sz="1600" dirty="0" err="1">
                <a:latin typeface="+mj-lt"/>
              </a:rPr>
              <a:t>tính</a:t>
            </a:r>
            <a:r>
              <a:rPr lang="en-GB" sz="1600" dirty="0">
                <a:latin typeface="+mj-lt"/>
              </a:rPr>
              <a:t> (</a:t>
            </a:r>
            <a:r>
              <a:rPr lang="en-GB" sz="1600" dirty="0" err="1">
                <a:latin typeface="+mj-lt"/>
              </a:rPr>
              <a:t>ReLU</a:t>
            </a:r>
            <a:r>
              <a:rPr lang="en-GB" sz="1600" dirty="0">
                <a:latin typeface="+mj-lt"/>
              </a:rPr>
              <a:t>)</a:t>
            </a:r>
          </a:p>
          <a:p>
            <a:pPr marL="285750" indent="-285750">
              <a:buFont typeface="Wingdings" panose="05000000000000000000" pitchFamily="2" charset="2"/>
              <a:buChar char="§"/>
            </a:pPr>
            <a:r>
              <a:rPr lang="en-GB" sz="1600" dirty="0" err="1">
                <a:latin typeface="+mj-lt"/>
              </a:rPr>
              <a:t>Lớp</a:t>
            </a:r>
            <a:r>
              <a:rPr lang="en-GB" sz="1600" dirty="0">
                <a:latin typeface="+mj-lt"/>
              </a:rPr>
              <a:t> </a:t>
            </a:r>
            <a:r>
              <a:rPr lang="en-GB" sz="1600" dirty="0" err="1">
                <a:latin typeface="+mj-lt"/>
              </a:rPr>
              <a:t>tổng</a:t>
            </a:r>
            <a:r>
              <a:rPr lang="en-GB" sz="1600" dirty="0">
                <a:latin typeface="+mj-lt"/>
              </a:rPr>
              <a:t> </a:t>
            </a:r>
            <a:r>
              <a:rPr lang="en-GB" sz="1600" dirty="0" err="1">
                <a:latin typeface="+mj-lt"/>
              </a:rPr>
              <a:t>hợp</a:t>
            </a:r>
            <a:r>
              <a:rPr lang="en-GB" sz="1600" dirty="0">
                <a:latin typeface="+mj-lt"/>
              </a:rPr>
              <a:t> (</a:t>
            </a:r>
            <a:r>
              <a:rPr lang="en-GB" sz="1600" dirty="0" err="1">
                <a:latin typeface="+mj-lt"/>
              </a:rPr>
              <a:t>lớp</a:t>
            </a:r>
            <a:r>
              <a:rPr lang="en-GB" sz="1600" dirty="0">
                <a:latin typeface="+mj-lt"/>
              </a:rPr>
              <a:t> </a:t>
            </a:r>
            <a:r>
              <a:rPr lang="en-GB" sz="1600" dirty="0" err="1">
                <a:latin typeface="+mj-lt"/>
              </a:rPr>
              <a:t>lấy</a:t>
            </a:r>
            <a:r>
              <a:rPr lang="en-GB" sz="1600" dirty="0">
                <a:latin typeface="+mj-lt"/>
              </a:rPr>
              <a:t> </a:t>
            </a:r>
            <a:r>
              <a:rPr lang="en-GB" sz="1600" dirty="0" err="1">
                <a:latin typeface="+mj-lt"/>
              </a:rPr>
              <a:t>mẫu</a:t>
            </a:r>
            <a:r>
              <a:rPr lang="en-GB" sz="1600" dirty="0">
                <a:latin typeface="+mj-lt"/>
              </a:rPr>
              <a:t> (Pooling layer))</a:t>
            </a:r>
          </a:p>
          <a:p>
            <a:pPr marL="285750" indent="-285750">
              <a:buFont typeface="Wingdings" panose="05000000000000000000" pitchFamily="2" charset="2"/>
              <a:buChar char="§"/>
            </a:pPr>
            <a:r>
              <a:rPr lang="en-GB" sz="1600" dirty="0" err="1">
                <a:latin typeface="+mj-lt"/>
              </a:rPr>
              <a:t>Lớp</a:t>
            </a:r>
            <a:r>
              <a:rPr lang="en-GB" sz="1600" dirty="0">
                <a:latin typeface="+mj-lt"/>
              </a:rPr>
              <a:t> </a:t>
            </a:r>
            <a:r>
              <a:rPr lang="en-GB" sz="1600" dirty="0" err="1">
                <a:latin typeface="+mj-lt"/>
              </a:rPr>
              <a:t>kết</a:t>
            </a:r>
            <a:r>
              <a:rPr lang="en-GB" sz="1600" dirty="0">
                <a:latin typeface="+mj-lt"/>
              </a:rPr>
              <a:t> </a:t>
            </a:r>
            <a:r>
              <a:rPr lang="en-GB" sz="1600" dirty="0" err="1">
                <a:latin typeface="+mj-lt"/>
              </a:rPr>
              <a:t>nối</a:t>
            </a:r>
            <a:r>
              <a:rPr lang="en-GB" sz="1600" dirty="0">
                <a:latin typeface="+mj-lt"/>
              </a:rPr>
              <a:t> </a:t>
            </a:r>
            <a:r>
              <a:rPr lang="en-GB" sz="1600" dirty="0" err="1">
                <a:latin typeface="+mj-lt"/>
              </a:rPr>
              <a:t>đầy</a:t>
            </a:r>
            <a:r>
              <a:rPr lang="en-GB" sz="1600" dirty="0">
                <a:latin typeface="+mj-lt"/>
              </a:rPr>
              <a:t> </a:t>
            </a:r>
            <a:r>
              <a:rPr lang="en-GB" sz="1600" dirty="0" err="1">
                <a:latin typeface="+mj-lt"/>
              </a:rPr>
              <a:t>đủ</a:t>
            </a:r>
            <a:r>
              <a:rPr lang="en-GB" sz="1600" dirty="0">
                <a:latin typeface="+mj-lt"/>
              </a:rPr>
              <a:t> (Full connected layer)</a:t>
            </a: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A1482743-288D-4CD2-91A0-BB1825799C72}"/>
              </a:ext>
            </a:extLst>
          </p:cNvPr>
          <p:cNvPicPr>
            <a:picLocks noChangeAspect="1"/>
          </p:cNvPicPr>
          <p:nvPr/>
        </p:nvPicPr>
        <p:blipFill>
          <a:blip r:embed="rId3"/>
          <a:stretch>
            <a:fillRect/>
          </a:stretch>
        </p:blipFill>
        <p:spPr>
          <a:xfrm>
            <a:off x="3981944" y="2870791"/>
            <a:ext cx="2519107" cy="1851946"/>
          </a:xfrm>
          <a:prstGeom prst="rect">
            <a:avLst/>
          </a:prstGeom>
        </p:spPr>
      </p:pic>
    </p:spTree>
    <p:extLst>
      <p:ext uri="{BB962C8B-B14F-4D97-AF65-F5344CB8AC3E}">
        <p14:creationId xmlns:p14="http://schemas.microsoft.com/office/powerpoint/2010/main" val="349151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5362252"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Giới</a:t>
            </a:r>
            <a:r>
              <a:rPr lang="en-GB" sz="2000" b="1" dirty="0">
                <a:latin typeface="+mn-lt"/>
              </a:rPr>
              <a:t> </a:t>
            </a:r>
            <a:r>
              <a:rPr lang="en-GB" sz="2000" b="1" dirty="0" err="1">
                <a:latin typeface="+mn-lt"/>
              </a:rPr>
              <a:t>thiệu</a:t>
            </a:r>
            <a:r>
              <a:rPr lang="en-GB" sz="2000" b="1" dirty="0">
                <a:latin typeface="+mn-lt"/>
              </a:rPr>
              <a:t> </a:t>
            </a:r>
            <a:r>
              <a:rPr lang="en-GB" sz="2000" b="1" dirty="0" err="1">
                <a:latin typeface="+mn-lt"/>
              </a:rPr>
              <a:t>về</a:t>
            </a:r>
            <a:r>
              <a:rPr lang="en-GB" sz="2000" b="1" dirty="0">
                <a:latin typeface="+mn-lt"/>
              </a:rPr>
              <a:t> </a:t>
            </a:r>
            <a:r>
              <a:rPr lang="en-GB" sz="2000" b="1" dirty="0" err="1">
                <a:latin typeface="+mn-lt"/>
              </a:rPr>
              <a:t>phát</a:t>
            </a:r>
            <a:r>
              <a:rPr lang="en-GB" sz="2000" b="1" dirty="0">
                <a:latin typeface="+mn-lt"/>
              </a:rPr>
              <a:t> </a:t>
            </a:r>
            <a:r>
              <a:rPr lang="en-GB" sz="2000" b="1" dirty="0" err="1">
                <a:latin typeface="+mn-lt"/>
              </a:rPr>
              <a:t>hiện</a:t>
            </a:r>
            <a:r>
              <a:rPr lang="en-GB" sz="2000" b="1" dirty="0">
                <a:latin typeface="+mn-lt"/>
              </a:rPr>
              <a:t> </a:t>
            </a:r>
            <a:r>
              <a:rPr lang="en-GB" sz="2000" b="1" dirty="0" err="1">
                <a:latin typeface="+mn-lt"/>
              </a:rPr>
              <a:t>đối</a:t>
            </a:r>
            <a:r>
              <a:rPr lang="en-GB" sz="2000" b="1" dirty="0">
                <a:latin typeface="+mn-lt"/>
              </a:rPr>
              <a:t> </a:t>
            </a:r>
            <a:r>
              <a:rPr lang="en-GB" sz="2000" b="1" dirty="0" err="1">
                <a:latin typeface="+mn-lt"/>
              </a:rPr>
              <a:t>tượng</a:t>
            </a:r>
            <a:endParaRPr lang="en-GB" sz="1800" dirty="0">
              <a:latin typeface="+mj-lt"/>
            </a:endParaRPr>
          </a:p>
          <a:p>
            <a:pPr marL="285750" indent="-285750">
              <a:buFont typeface="Wingdings" panose="05000000000000000000" pitchFamily="2" charset="2"/>
              <a:buChar char="§"/>
            </a:pPr>
            <a:r>
              <a:rPr lang="en-GB" sz="1600" dirty="0" err="1">
                <a:latin typeface="+mj-lt"/>
              </a:rPr>
              <a:t>Định</a:t>
            </a:r>
            <a:r>
              <a:rPr lang="en-GB" sz="1600" dirty="0">
                <a:latin typeface="+mj-lt"/>
              </a:rPr>
              <a:t> </a:t>
            </a:r>
            <a:r>
              <a:rPr lang="en-GB" sz="1600" dirty="0" err="1">
                <a:latin typeface="+mj-lt"/>
              </a:rPr>
              <a:t>nghĩa</a:t>
            </a:r>
            <a:endParaRPr lang="en-GB" sz="1600" dirty="0">
              <a:latin typeface="+mj-lt"/>
            </a:endParaRPr>
          </a:p>
          <a:p>
            <a:pPr marL="285750" indent="-285750">
              <a:buFont typeface="Wingdings" panose="05000000000000000000" pitchFamily="2" charset="2"/>
              <a:buChar char="§"/>
            </a:pPr>
            <a:r>
              <a:rPr lang="en-GB" sz="1600" dirty="0" err="1">
                <a:latin typeface="+mj-lt"/>
              </a:rPr>
              <a:t>Luồng</a:t>
            </a:r>
            <a:r>
              <a:rPr lang="en-GB" sz="1600" dirty="0">
                <a:latin typeface="+mj-lt"/>
              </a:rPr>
              <a:t> </a:t>
            </a:r>
            <a:r>
              <a:rPr lang="en-GB" sz="1600" dirty="0" err="1">
                <a:latin typeface="+mj-lt"/>
              </a:rPr>
              <a:t>thực</a:t>
            </a:r>
            <a:r>
              <a:rPr lang="en-GB" sz="1600" dirty="0">
                <a:latin typeface="+mj-lt"/>
              </a:rPr>
              <a:t> </a:t>
            </a:r>
            <a:r>
              <a:rPr lang="en-GB" sz="1600" dirty="0" err="1">
                <a:latin typeface="+mj-lt"/>
              </a:rPr>
              <a:t>thi</a:t>
            </a:r>
            <a:endParaRPr lang="en-GB" sz="1600" dirty="0">
              <a:latin typeface="+mj-lt"/>
            </a:endParaRPr>
          </a:p>
          <a:p>
            <a:pPr marL="285750" indent="-285750">
              <a:buFont typeface="Wingdings" panose="05000000000000000000" pitchFamily="2" charset="2"/>
              <a:buChar char="§"/>
            </a:pPr>
            <a:r>
              <a:rPr lang="en-GB" sz="1600" dirty="0" err="1">
                <a:latin typeface="+mj-lt"/>
              </a:rPr>
              <a:t>Cách</a:t>
            </a:r>
            <a:r>
              <a:rPr lang="en-GB" sz="1600" dirty="0">
                <a:latin typeface="+mj-lt"/>
              </a:rPr>
              <a:t> </a:t>
            </a:r>
            <a:r>
              <a:rPr lang="en-GB" sz="1600" dirty="0" err="1">
                <a:latin typeface="+mj-lt"/>
              </a:rPr>
              <a:t>xây</a:t>
            </a:r>
            <a:r>
              <a:rPr lang="en-GB" sz="1600" dirty="0">
                <a:latin typeface="+mj-lt"/>
              </a:rPr>
              <a:t> </a:t>
            </a:r>
            <a:r>
              <a:rPr lang="en-GB" sz="1600" dirty="0" err="1">
                <a:latin typeface="+mj-lt"/>
              </a:rPr>
              <a:t>dựng</a:t>
            </a:r>
            <a:r>
              <a:rPr lang="en-GB" sz="1600" dirty="0">
                <a:latin typeface="+mj-lt"/>
              </a:rPr>
              <a:t> </a:t>
            </a:r>
            <a:r>
              <a:rPr lang="en-GB" sz="1600" dirty="0" err="1">
                <a:latin typeface="+mj-lt"/>
              </a:rPr>
              <a:t>mô</a:t>
            </a:r>
            <a:r>
              <a:rPr lang="en-GB" sz="1600" dirty="0">
                <a:latin typeface="+mj-lt"/>
              </a:rPr>
              <a:t> </a:t>
            </a:r>
            <a:r>
              <a:rPr lang="en-GB" sz="1600" dirty="0" err="1">
                <a:latin typeface="+mj-lt"/>
              </a:rPr>
              <a:t>hình</a:t>
            </a:r>
            <a:endParaRPr lang="en-GB" sz="16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7" name="Picture 6">
            <a:extLst>
              <a:ext uri="{FF2B5EF4-FFF2-40B4-BE49-F238E27FC236}">
                <a16:creationId xmlns:a16="http://schemas.microsoft.com/office/drawing/2014/main" id="{F79F3E5E-F1AB-4880-87D5-A5FC320191A6}"/>
              </a:ext>
            </a:extLst>
          </p:cNvPr>
          <p:cNvPicPr>
            <a:picLocks noChangeAspect="1"/>
          </p:cNvPicPr>
          <p:nvPr/>
        </p:nvPicPr>
        <p:blipFill>
          <a:blip r:embed="rId3"/>
          <a:stretch>
            <a:fillRect/>
          </a:stretch>
        </p:blipFill>
        <p:spPr>
          <a:xfrm>
            <a:off x="747925" y="2937807"/>
            <a:ext cx="4827952" cy="1718537"/>
          </a:xfrm>
          <a:prstGeom prst="rect">
            <a:avLst/>
          </a:prstGeom>
        </p:spPr>
      </p:pic>
    </p:spTree>
    <p:extLst>
      <p:ext uri="{BB962C8B-B14F-4D97-AF65-F5344CB8AC3E}">
        <p14:creationId xmlns:p14="http://schemas.microsoft.com/office/powerpoint/2010/main" val="321017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5362252"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Cách</a:t>
            </a:r>
            <a:r>
              <a:rPr lang="en-GB" sz="2000" b="1" dirty="0">
                <a:latin typeface="+mn-lt"/>
              </a:rPr>
              <a:t> </a:t>
            </a:r>
            <a:r>
              <a:rPr lang="en-GB" sz="2000" b="1" dirty="0" err="1">
                <a:latin typeface="+mn-lt"/>
              </a:rPr>
              <a:t>xây</a:t>
            </a:r>
            <a:r>
              <a:rPr lang="en-GB" sz="2000" b="1" dirty="0">
                <a:latin typeface="+mn-lt"/>
              </a:rPr>
              <a:t> </a:t>
            </a:r>
            <a:r>
              <a:rPr lang="en-GB" sz="2000" b="1" dirty="0" err="1">
                <a:latin typeface="+mn-lt"/>
              </a:rPr>
              <a:t>dựng</a:t>
            </a:r>
            <a:r>
              <a:rPr lang="en-GB" sz="2000" b="1" dirty="0">
                <a:latin typeface="+mn-lt"/>
              </a:rPr>
              <a:t> </a:t>
            </a:r>
            <a:r>
              <a:rPr lang="en-GB" sz="2000" b="1" dirty="0" err="1">
                <a:latin typeface="+mn-lt"/>
              </a:rPr>
              <a:t>mô</a:t>
            </a:r>
            <a:r>
              <a:rPr lang="en-GB" sz="2000" b="1" dirty="0">
                <a:latin typeface="+mn-lt"/>
              </a:rPr>
              <a:t> </a:t>
            </a:r>
            <a:r>
              <a:rPr lang="en-GB" sz="2000" b="1" dirty="0" err="1">
                <a:latin typeface="+mn-lt"/>
              </a:rPr>
              <a:t>hình</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Bước</a:t>
            </a:r>
            <a:r>
              <a:rPr lang="en-GB" sz="1800" dirty="0">
                <a:latin typeface="+mj-lt"/>
              </a:rPr>
              <a:t> 1: </a:t>
            </a:r>
            <a:r>
              <a:rPr lang="en-GB" sz="1800" dirty="0" err="1">
                <a:latin typeface="+mj-lt"/>
              </a:rPr>
              <a:t>Chuẩn</a:t>
            </a:r>
            <a:r>
              <a:rPr lang="en-GB" sz="1800" dirty="0">
                <a:latin typeface="+mj-lt"/>
              </a:rPr>
              <a:t> </a:t>
            </a:r>
            <a:r>
              <a:rPr lang="en-GB" sz="1800" dirty="0" err="1">
                <a:latin typeface="+mj-lt"/>
              </a:rPr>
              <a:t>bị</a:t>
            </a:r>
            <a:r>
              <a:rPr lang="en-GB" sz="1800" dirty="0">
                <a:latin typeface="+mj-lt"/>
              </a:rPr>
              <a:t> </a:t>
            </a:r>
            <a:r>
              <a:rPr lang="en-GB" sz="1800" dirty="0" err="1">
                <a:latin typeface="+mj-lt"/>
              </a:rPr>
              <a:t>dữ</a:t>
            </a:r>
            <a:r>
              <a:rPr lang="en-GB" sz="1800" dirty="0">
                <a:latin typeface="+mj-lt"/>
              </a:rPr>
              <a:t> </a:t>
            </a:r>
            <a:r>
              <a:rPr lang="en-GB" sz="1800" dirty="0" err="1">
                <a:latin typeface="+mj-lt"/>
              </a:rPr>
              <a:t>liệu</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Bước</a:t>
            </a:r>
            <a:r>
              <a:rPr lang="en-GB" sz="1800" dirty="0">
                <a:latin typeface="+mj-lt"/>
              </a:rPr>
              <a:t> 2: </a:t>
            </a:r>
            <a:r>
              <a:rPr lang="en-GB" sz="1800" dirty="0" err="1">
                <a:latin typeface="+mj-lt"/>
              </a:rPr>
              <a:t>Chú</a:t>
            </a:r>
            <a:r>
              <a:rPr lang="en-GB" sz="1800" dirty="0">
                <a:latin typeface="+mj-lt"/>
              </a:rPr>
              <a:t> </a:t>
            </a:r>
            <a:r>
              <a:rPr lang="en-GB" sz="1800" dirty="0" err="1">
                <a:latin typeface="+mj-lt"/>
              </a:rPr>
              <a:t>thích</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Bước</a:t>
            </a:r>
            <a:r>
              <a:rPr lang="en-GB" sz="1800" dirty="0">
                <a:latin typeface="+mj-lt"/>
              </a:rPr>
              <a:t> 3: </a:t>
            </a:r>
            <a:r>
              <a:rPr lang="en-GB" sz="1800" dirty="0" err="1">
                <a:latin typeface="+mj-lt"/>
              </a:rPr>
              <a:t>Huấn</a:t>
            </a:r>
            <a:r>
              <a:rPr lang="en-GB" sz="1800" dirty="0">
                <a:latin typeface="+mj-lt"/>
              </a:rPr>
              <a:t> </a:t>
            </a:r>
            <a:r>
              <a:rPr lang="en-GB" sz="1800" dirty="0" err="1">
                <a:latin typeface="+mj-lt"/>
              </a:rPr>
              <a:t>luyện</a:t>
            </a:r>
            <a:r>
              <a:rPr lang="en-GB" sz="1800" dirty="0">
                <a:latin typeface="+mj-lt"/>
              </a:rPr>
              <a:t> </a:t>
            </a:r>
            <a:r>
              <a:rPr lang="en-GB" sz="1800" dirty="0" err="1">
                <a:latin typeface="+mj-lt"/>
              </a:rPr>
              <a:t>mô</a:t>
            </a:r>
            <a:r>
              <a:rPr lang="en-GB" sz="1800" dirty="0">
                <a:latin typeface="+mj-lt"/>
              </a:rPr>
              <a:t> </a:t>
            </a:r>
            <a:r>
              <a:rPr lang="en-GB" sz="1800" dirty="0" err="1">
                <a:latin typeface="+mj-lt"/>
              </a:rPr>
              <a:t>hình</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Bước</a:t>
            </a:r>
            <a:r>
              <a:rPr lang="en-GB" sz="1800" dirty="0">
                <a:latin typeface="+mj-lt"/>
              </a:rPr>
              <a:t> 4: </a:t>
            </a:r>
            <a:r>
              <a:rPr lang="en-GB" sz="1800" dirty="0" err="1">
                <a:latin typeface="+mj-lt"/>
              </a:rPr>
              <a:t>Đánh</a:t>
            </a:r>
            <a:r>
              <a:rPr lang="en-GB" sz="1800" dirty="0">
                <a:latin typeface="+mj-lt"/>
              </a:rPr>
              <a:t> </a:t>
            </a:r>
            <a:r>
              <a:rPr lang="en-GB" sz="1800" dirty="0" err="1">
                <a:latin typeface="+mj-lt"/>
              </a:rPr>
              <a:t>giá</a:t>
            </a:r>
            <a:r>
              <a:rPr lang="en-GB" sz="1800" dirty="0">
                <a:latin typeface="+mj-lt"/>
              </a:rPr>
              <a:t> </a:t>
            </a:r>
            <a:r>
              <a:rPr lang="en-GB" sz="1800" dirty="0" err="1">
                <a:latin typeface="+mj-lt"/>
              </a:rPr>
              <a:t>mô</a:t>
            </a:r>
            <a:r>
              <a:rPr lang="en-GB" sz="1800" dirty="0">
                <a:latin typeface="+mj-lt"/>
              </a:rPr>
              <a:t> </a:t>
            </a:r>
            <a:r>
              <a:rPr lang="en-GB" sz="1800" dirty="0" err="1">
                <a:latin typeface="+mj-lt"/>
              </a:rPr>
              <a:t>hình</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Bước</a:t>
            </a:r>
            <a:r>
              <a:rPr lang="en-GB" sz="1800" dirty="0">
                <a:latin typeface="+mj-lt"/>
              </a:rPr>
              <a:t> 5: </a:t>
            </a:r>
            <a:r>
              <a:rPr lang="en-GB" sz="1800" dirty="0" err="1">
                <a:latin typeface="+mj-lt"/>
              </a:rPr>
              <a:t>Điều</a:t>
            </a:r>
            <a:r>
              <a:rPr lang="en-GB" sz="1800" dirty="0">
                <a:latin typeface="+mj-lt"/>
              </a:rPr>
              <a:t> </a:t>
            </a:r>
            <a:r>
              <a:rPr lang="en-GB" sz="1800" dirty="0" err="1">
                <a:latin typeface="+mj-lt"/>
              </a:rPr>
              <a:t>chỉnh</a:t>
            </a:r>
            <a:r>
              <a:rPr lang="en-GB" sz="1800" dirty="0">
                <a:latin typeface="+mj-lt"/>
              </a:rPr>
              <a:t> </a:t>
            </a:r>
            <a:r>
              <a:rPr lang="en-GB" sz="1800" dirty="0" err="1">
                <a:latin typeface="+mj-lt"/>
              </a:rPr>
              <a:t>mô</a:t>
            </a:r>
            <a:r>
              <a:rPr lang="en-GB" sz="1800" dirty="0">
                <a:latin typeface="+mj-lt"/>
              </a:rPr>
              <a:t> </a:t>
            </a:r>
            <a:r>
              <a:rPr lang="en-GB" sz="1800" dirty="0" err="1">
                <a:latin typeface="+mj-lt"/>
              </a:rPr>
              <a:t>hình</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91591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Tìm</a:t>
            </a:r>
            <a:r>
              <a:rPr lang="en-GB" sz="2000" b="1" dirty="0">
                <a:latin typeface="+mn-lt"/>
              </a:rPr>
              <a:t> </a:t>
            </a:r>
            <a:r>
              <a:rPr lang="en-GB" sz="2000" b="1" dirty="0" err="1">
                <a:latin typeface="+mn-lt"/>
              </a:rPr>
              <a:t>hiểu</a:t>
            </a:r>
            <a:r>
              <a:rPr lang="en-GB" sz="2000" b="1" dirty="0">
                <a:latin typeface="+mn-lt"/>
              </a:rPr>
              <a:t> </a:t>
            </a:r>
            <a:r>
              <a:rPr lang="en-GB" sz="2000" b="1" dirty="0" err="1">
                <a:latin typeface="+mn-lt"/>
              </a:rPr>
              <a:t>về</a:t>
            </a:r>
            <a:r>
              <a:rPr lang="en-GB" sz="2000" b="1" dirty="0">
                <a:latin typeface="+mn-lt"/>
              </a:rPr>
              <a:t> </a:t>
            </a:r>
            <a:r>
              <a:rPr lang="en-GB" sz="2000" b="1" dirty="0" err="1">
                <a:latin typeface="+mn-lt"/>
              </a:rPr>
              <a:t>mô</a:t>
            </a:r>
            <a:r>
              <a:rPr lang="en-GB" sz="2000" b="1" dirty="0">
                <a:latin typeface="+mn-lt"/>
              </a:rPr>
              <a:t> </a:t>
            </a:r>
            <a:r>
              <a:rPr lang="en-GB" sz="2000" b="1" dirty="0" err="1">
                <a:latin typeface="+mn-lt"/>
              </a:rPr>
              <a:t>hình</a:t>
            </a:r>
            <a:r>
              <a:rPr lang="en-GB" sz="2000" b="1" dirty="0">
                <a:latin typeface="+mn-lt"/>
              </a:rPr>
              <a:t> YOLO</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Giới</a:t>
            </a:r>
            <a:r>
              <a:rPr lang="en-GB" sz="1800" dirty="0">
                <a:latin typeface="+mj-lt"/>
              </a:rPr>
              <a:t> </a:t>
            </a:r>
            <a:r>
              <a:rPr lang="en-GB" sz="1800" dirty="0" err="1">
                <a:latin typeface="+mj-lt"/>
              </a:rPr>
              <a:t>thiệu</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Kiến</a:t>
            </a:r>
            <a:r>
              <a:rPr lang="en-GB" sz="1800" dirty="0">
                <a:latin typeface="+mj-lt"/>
              </a:rPr>
              <a:t> </a:t>
            </a:r>
            <a:r>
              <a:rPr lang="en-GB" sz="1800" dirty="0" err="1">
                <a:latin typeface="+mj-lt"/>
              </a:rPr>
              <a:t>trúc</a:t>
            </a:r>
            <a:r>
              <a:rPr lang="en-GB" sz="1800" dirty="0">
                <a:latin typeface="+mj-lt"/>
              </a:rPr>
              <a:t>  </a:t>
            </a:r>
            <a:r>
              <a:rPr lang="en-GB" sz="1800" dirty="0" err="1">
                <a:latin typeface="+mj-lt"/>
              </a:rPr>
              <a:t>mạng</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Nguyên</a:t>
            </a:r>
            <a:r>
              <a:rPr lang="en-GB" sz="1800" dirty="0">
                <a:latin typeface="+mj-lt"/>
              </a:rPr>
              <a:t> </a:t>
            </a:r>
            <a:r>
              <a:rPr lang="en-GB" sz="1800" dirty="0" err="1">
                <a:latin typeface="+mj-lt"/>
              </a:rPr>
              <a:t>lý</a:t>
            </a:r>
            <a:r>
              <a:rPr lang="en-GB" sz="1800" dirty="0">
                <a:latin typeface="+mj-lt"/>
              </a:rPr>
              <a:t> </a:t>
            </a:r>
            <a:r>
              <a:rPr lang="en-GB" sz="1800" dirty="0" err="1">
                <a:latin typeface="+mj-lt"/>
              </a:rPr>
              <a:t>hoạt</a:t>
            </a:r>
            <a:r>
              <a:rPr lang="en-GB" sz="1800" dirty="0">
                <a:latin typeface="+mj-lt"/>
              </a:rPr>
              <a:t> </a:t>
            </a:r>
            <a:r>
              <a:rPr lang="en-GB" sz="1800" dirty="0" err="1">
                <a:latin typeface="+mj-lt"/>
              </a:rPr>
              <a:t>động</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Ngõ</a:t>
            </a:r>
            <a:r>
              <a:rPr lang="en-GB" sz="1800" dirty="0">
                <a:latin typeface="+mj-lt"/>
              </a:rPr>
              <a:t> </a:t>
            </a:r>
            <a:r>
              <a:rPr lang="en-GB" sz="1800" dirty="0" err="1">
                <a:latin typeface="+mj-lt"/>
              </a:rPr>
              <a:t>ra</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98077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56064"/>
            <a:ext cx="6673601"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Kiến</a:t>
            </a:r>
            <a:r>
              <a:rPr lang="en-GB" sz="2000" b="1" dirty="0">
                <a:latin typeface="+mn-lt"/>
              </a:rPr>
              <a:t> </a:t>
            </a:r>
            <a:r>
              <a:rPr lang="en-GB" sz="2000" b="1" dirty="0" err="1">
                <a:latin typeface="+mn-lt"/>
              </a:rPr>
              <a:t>trúc</a:t>
            </a:r>
            <a:r>
              <a:rPr lang="en-GB" sz="2000" b="1" dirty="0">
                <a:latin typeface="+mn-lt"/>
              </a:rPr>
              <a:t> </a:t>
            </a:r>
            <a:r>
              <a:rPr lang="en-GB" sz="2000" b="1" dirty="0" err="1">
                <a:latin typeface="+mn-lt"/>
              </a:rPr>
              <a:t>mạng</a:t>
            </a:r>
            <a:endParaRPr lang="en-GB" sz="1800" dirty="0">
              <a:latin typeface="+mj-lt"/>
            </a:endParaRPr>
          </a:p>
          <a:p>
            <a:pPr marL="0" indent="0">
              <a:buNone/>
            </a:pPr>
            <a:r>
              <a:rPr lang="en-GB" sz="1600" dirty="0" err="1">
                <a:latin typeface="+mj-lt"/>
              </a:rPr>
              <a:t>Kiến</a:t>
            </a:r>
            <a:r>
              <a:rPr lang="en-GB" sz="1600" dirty="0">
                <a:latin typeface="+mj-lt"/>
              </a:rPr>
              <a:t> </a:t>
            </a:r>
            <a:r>
              <a:rPr lang="en-GB" sz="1600" dirty="0" err="1">
                <a:latin typeface="+mj-lt"/>
              </a:rPr>
              <a:t>trúc</a:t>
            </a:r>
            <a:r>
              <a:rPr lang="en-GB" sz="1600" dirty="0">
                <a:latin typeface="+mj-lt"/>
              </a:rPr>
              <a:t> </a:t>
            </a:r>
            <a:r>
              <a:rPr lang="en-GB" sz="1600" dirty="0" err="1">
                <a:latin typeface="+mj-lt"/>
              </a:rPr>
              <a:t>mạng</a:t>
            </a:r>
            <a:r>
              <a:rPr lang="en-GB" sz="1600" dirty="0">
                <a:latin typeface="+mj-lt"/>
              </a:rPr>
              <a:t> YOLO </a:t>
            </a:r>
            <a:r>
              <a:rPr lang="en-GB" sz="1600" dirty="0" err="1">
                <a:latin typeface="+mj-lt"/>
              </a:rPr>
              <a:t>gồm</a:t>
            </a:r>
            <a:r>
              <a:rPr lang="en-GB" sz="1600" dirty="0">
                <a:latin typeface="+mj-lt"/>
              </a:rPr>
              <a:t> 2 </a:t>
            </a:r>
            <a:r>
              <a:rPr lang="en-GB" sz="1600" dirty="0" err="1">
                <a:latin typeface="+mj-lt"/>
              </a:rPr>
              <a:t>lớp</a:t>
            </a:r>
            <a:r>
              <a:rPr lang="en-GB" sz="1600" dirty="0">
                <a:latin typeface="+mj-lt"/>
              </a:rPr>
              <a:t>:</a:t>
            </a:r>
          </a:p>
          <a:p>
            <a:pPr marL="285750" indent="-285750">
              <a:buFont typeface="Wingdings" panose="05000000000000000000" pitchFamily="2" charset="2"/>
              <a:buChar char="§"/>
            </a:pPr>
            <a:r>
              <a:rPr lang="en-GB" sz="1600" dirty="0" err="1">
                <a:latin typeface="+mj-lt"/>
              </a:rPr>
              <a:t>Lớp</a:t>
            </a:r>
            <a:r>
              <a:rPr lang="en-GB" sz="1600" dirty="0">
                <a:latin typeface="+mj-lt"/>
              </a:rPr>
              <a:t> </a:t>
            </a:r>
            <a:r>
              <a:rPr lang="en-GB" sz="1600" dirty="0" err="1">
                <a:latin typeface="+mj-lt"/>
              </a:rPr>
              <a:t>tích</a:t>
            </a:r>
            <a:r>
              <a:rPr lang="en-GB" sz="1600" dirty="0">
                <a:latin typeface="+mj-lt"/>
              </a:rPr>
              <a:t> </a:t>
            </a:r>
            <a:r>
              <a:rPr lang="en-GB" sz="1600" dirty="0" err="1">
                <a:latin typeface="+mj-lt"/>
              </a:rPr>
              <a:t>chập</a:t>
            </a:r>
            <a:r>
              <a:rPr lang="en-GB" sz="1600" dirty="0">
                <a:latin typeface="+mj-lt"/>
              </a:rPr>
              <a:t>: </a:t>
            </a:r>
            <a:r>
              <a:rPr lang="en-GB" sz="1600" dirty="0" err="1">
                <a:latin typeface="+mj-lt"/>
              </a:rPr>
              <a:t>Làm</a:t>
            </a:r>
            <a:r>
              <a:rPr lang="en-GB" sz="1600" dirty="0">
                <a:latin typeface="+mj-lt"/>
              </a:rPr>
              <a:t> </a:t>
            </a:r>
            <a:r>
              <a:rPr lang="en-GB" sz="1600" dirty="0" err="1">
                <a:latin typeface="+mj-lt"/>
              </a:rPr>
              <a:t>nhiệm</a:t>
            </a:r>
            <a:r>
              <a:rPr lang="en-GB" sz="1600" dirty="0">
                <a:latin typeface="+mj-lt"/>
              </a:rPr>
              <a:t> </a:t>
            </a:r>
            <a:r>
              <a:rPr lang="en-GB" sz="1600" dirty="0" err="1">
                <a:latin typeface="+mj-lt"/>
              </a:rPr>
              <a:t>vụ</a:t>
            </a:r>
            <a:r>
              <a:rPr lang="en-GB" sz="1600" dirty="0">
                <a:latin typeface="+mj-lt"/>
              </a:rPr>
              <a:t> </a:t>
            </a:r>
            <a:r>
              <a:rPr lang="en-GB" sz="1600" dirty="0" err="1">
                <a:latin typeface="+mj-lt"/>
              </a:rPr>
              <a:t>trích</a:t>
            </a:r>
            <a:r>
              <a:rPr lang="en-GB" sz="1600" dirty="0">
                <a:latin typeface="+mj-lt"/>
              </a:rPr>
              <a:t> </a:t>
            </a:r>
            <a:r>
              <a:rPr lang="en-GB" sz="1600" dirty="0" err="1">
                <a:latin typeface="+mj-lt"/>
              </a:rPr>
              <a:t>xuất</a:t>
            </a:r>
            <a:r>
              <a:rPr lang="en-GB" sz="1600" dirty="0">
                <a:latin typeface="+mj-lt"/>
              </a:rPr>
              <a:t> </a:t>
            </a:r>
            <a:r>
              <a:rPr lang="en-GB" sz="1600" dirty="0" err="1">
                <a:latin typeface="+mj-lt"/>
              </a:rPr>
              <a:t>đặc</a:t>
            </a:r>
            <a:r>
              <a:rPr lang="en-GB" sz="1600" dirty="0">
                <a:latin typeface="+mj-lt"/>
              </a:rPr>
              <a:t> </a:t>
            </a:r>
            <a:r>
              <a:rPr lang="en-GB" sz="1600" dirty="0" err="1">
                <a:latin typeface="+mj-lt"/>
              </a:rPr>
              <a:t>trưng</a:t>
            </a:r>
            <a:r>
              <a:rPr lang="en-GB" sz="1600" dirty="0">
                <a:latin typeface="+mj-lt"/>
              </a:rPr>
              <a:t> </a:t>
            </a:r>
            <a:r>
              <a:rPr lang="en-GB" sz="1600" dirty="0" err="1">
                <a:latin typeface="+mj-lt"/>
              </a:rPr>
              <a:t>cho</a:t>
            </a:r>
            <a:r>
              <a:rPr lang="en-GB" sz="1600" dirty="0">
                <a:latin typeface="+mj-lt"/>
              </a:rPr>
              <a:t> </a:t>
            </a:r>
            <a:r>
              <a:rPr lang="en-GB" sz="1600" dirty="0" err="1">
                <a:latin typeface="+mj-lt"/>
              </a:rPr>
              <a:t>ảnh</a:t>
            </a:r>
            <a:r>
              <a:rPr lang="en-GB" sz="1600" dirty="0">
                <a:latin typeface="+mj-lt"/>
              </a:rPr>
              <a:t> </a:t>
            </a:r>
            <a:r>
              <a:rPr lang="en-GB" sz="1600" dirty="0" err="1">
                <a:latin typeface="+mj-lt"/>
              </a:rPr>
              <a:t>đầu</a:t>
            </a:r>
            <a:r>
              <a:rPr lang="en-GB" sz="1600" dirty="0">
                <a:latin typeface="+mj-lt"/>
              </a:rPr>
              <a:t> </a:t>
            </a:r>
            <a:r>
              <a:rPr lang="en-GB" sz="1600" dirty="0" err="1">
                <a:latin typeface="+mj-lt"/>
              </a:rPr>
              <a:t>vào</a:t>
            </a:r>
            <a:endParaRPr lang="en-GB" sz="1600" dirty="0">
              <a:latin typeface="+mj-lt"/>
            </a:endParaRPr>
          </a:p>
          <a:p>
            <a:pPr marL="285750" indent="-285750">
              <a:buFont typeface="Wingdings" panose="05000000000000000000" pitchFamily="2" charset="2"/>
              <a:buChar char="§"/>
            </a:pPr>
            <a:r>
              <a:rPr lang="en-GB" sz="1600" dirty="0" err="1">
                <a:latin typeface="+mj-lt"/>
              </a:rPr>
              <a:t>Lớp</a:t>
            </a:r>
            <a:r>
              <a:rPr lang="en-GB" sz="1600" dirty="0">
                <a:latin typeface="+mj-lt"/>
              </a:rPr>
              <a:t> </a:t>
            </a:r>
            <a:r>
              <a:rPr lang="en-GB" sz="1600" dirty="0" err="1">
                <a:latin typeface="+mj-lt"/>
              </a:rPr>
              <a:t>kết</a:t>
            </a:r>
            <a:r>
              <a:rPr lang="en-GB" sz="1600" dirty="0">
                <a:latin typeface="+mj-lt"/>
              </a:rPr>
              <a:t> </a:t>
            </a:r>
            <a:r>
              <a:rPr lang="en-GB" sz="1600" dirty="0" err="1">
                <a:latin typeface="+mj-lt"/>
              </a:rPr>
              <a:t>nối</a:t>
            </a:r>
            <a:r>
              <a:rPr lang="en-GB" sz="1600" dirty="0">
                <a:latin typeface="+mj-lt"/>
              </a:rPr>
              <a:t> </a:t>
            </a:r>
            <a:r>
              <a:rPr lang="en-GB" sz="1600" dirty="0" err="1">
                <a:latin typeface="+mj-lt"/>
              </a:rPr>
              <a:t>đầy</a:t>
            </a:r>
            <a:r>
              <a:rPr lang="en-GB" sz="1600" dirty="0">
                <a:latin typeface="+mj-lt"/>
              </a:rPr>
              <a:t> </a:t>
            </a:r>
            <a:r>
              <a:rPr lang="en-GB" sz="1600" dirty="0" err="1">
                <a:latin typeface="+mj-lt"/>
              </a:rPr>
              <a:t>đủ</a:t>
            </a:r>
            <a:r>
              <a:rPr lang="en-GB" sz="1600" dirty="0">
                <a:latin typeface="+mj-lt"/>
              </a:rPr>
              <a:t>: </a:t>
            </a:r>
            <a:r>
              <a:rPr lang="en-GB" sz="1600" dirty="0" err="1">
                <a:latin typeface="+mj-lt"/>
              </a:rPr>
              <a:t>dùng</a:t>
            </a:r>
            <a:r>
              <a:rPr lang="en-GB" sz="1600" dirty="0">
                <a:latin typeface="+mj-lt"/>
              </a:rPr>
              <a:t> </a:t>
            </a:r>
            <a:r>
              <a:rPr lang="en-GB" sz="1600" dirty="0" err="1">
                <a:latin typeface="+mj-lt"/>
              </a:rPr>
              <a:t>để</a:t>
            </a:r>
            <a:r>
              <a:rPr lang="en-GB" sz="1600" dirty="0">
                <a:latin typeface="+mj-lt"/>
              </a:rPr>
              <a:t> </a:t>
            </a:r>
            <a:r>
              <a:rPr lang="en-GB" sz="1600" dirty="0" err="1">
                <a:latin typeface="+mj-lt"/>
              </a:rPr>
              <a:t>dự</a:t>
            </a:r>
            <a:r>
              <a:rPr lang="en-GB" sz="1600" dirty="0">
                <a:latin typeface="+mj-lt"/>
              </a:rPr>
              <a:t> </a:t>
            </a:r>
            <a:r>
              <a:rPr lang="en-GB" sz="1600" dirty="0" err="1">
                <a:latin typeface="+mj-lt"/>
              </a:rPr>
              <a:t>đoán</a:t>
            </a:r>
            <a:r>
              <a:rPr lang="en-GB" sz="1600" dirty="0">
                <a:latin typeface="+mj-lt"/>
              </a:rPr>
              <a:t> </a:t>
            </a:r>
            <a:r>
              <a:rPr lang="en-GB" sz="1600" dirty="0" err="1">
                <a:latin typeface="+mj-lt"/>
              </a:rPr>
              <a:t>nhãn</a:t>
            </a:r>
            <a:r>
              <a:rPr lang="en-GB" sz="1600" dirty="0">
                <a:latin typeface="+mj-lt"/>
              </a:rPr>
              <a:t> </a:t>
            </a:r>
            <a:r>
              <a:rPr lang="en-GB" sz="1600" dirty="0" err="1">
                <a:latin typeface="+mj-lt"/>
              </a:rPr>
              <a:t>và</a:t>
            </a:r>
            <a:r>
              <a:rPr lang="en-GB" sz="1600" dirty="0">
                <a:latin typeface="+mj-lt"/>
              </a:rPr>
              <a:t> </a:t>
            </a:r>
            <a:r>
              <a:rPr lang="en-GB" sz="1600" dirty="0" err="1">
                <a:latin typeface="+mj-lt"/>
              </a:rPr>
              <a:t>vị</a:t>
            </a:r>
            <a:r>
              <a:rPr lang="en-GB" sz="1600" dirty="0">
                <a:latin typeface="+mj-lt"/>
              </a:rPr>
              <a:t> </a:t>
            </a:r>
            <a:r>
              <a:rPr lang="en-GB" sz="1600" dirty="0" err="1">
                <a:latin typeface="+mj-lt"/>
              </a:rPr>
              <a:t>trí</a:t>
            </a:r>
            <a:r>
              <a:rPr lang="en-GB" sz="1600" dirty="0">
                <a:latin typeface="+mj-lt"/>
              </a:rPr>
              <a:t> </a:t>
            </a:r>
            <a:r>
              <a:rPr lang="en-GB" sz="1600" dirty="0" err="1">
                <a:latin typeface="+mj-lt"/>
              </a:rPr>
              <a:t>của</a:t>
            </a:r>
            <a:r>
              <a:rPr lang="en-GB" sz="1600" dirty="0">
                <a:latin typeface="+mj-lt"/>
              </a:rPr>
              <a:t> </a:t>
            </a:r>
            <a:r>
              <a:rPr lang="en-GB" sz="1600" dirty="0" err="1">
                <a:latin typeface="+mj-lt"/>
              </a:rPr>
              <a:t>vật</a:t>
            </a:r>
            <a:r>
              <a:rPr lang="en-GB" sz="1600" dirty="0">
                <a:latin typeface="+mj-lt"/>
              </a:rPr>
              <a:t> </a:t>
            </a:r>
            <a:r>
              <a:rPr lang="en-GB" sz="1600" dirty="0" err="1">
                <a:latin typeface="+mj-lt"/>
              </a:rPr>
              <a:t>thể</a:t>
            </a:r>
            <a:r>
              <a:rPr lang="en-GB" sz="1600" dirty="0">
                <a:latin typeface="+mj-lt"/>
              </a:rPr>
              <a:t>.</a:t>
            </a: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9F6DC914-4ABF-4D76-9A93-4F303032847D}"/>
              </a:ext>
            </a:extLst>
          </p:cNvPr>
          <p:cNvPicPr>
            <a:picLocks noChangeAspect="1"/>
          </p:cNvPicPr>
          <p:nvPr/>
        </p:nvPicPr>
        <p:blipFill>
          <a:blip r:embed="rId3"/>
          <a:stretch>
            <a:fillRect/>
          </a:stretch>
        </p:blipFill>
        <p:spPr>
          <a:xfrm>
            <a:off x="1631742" y="2943722"/>
            <a:ext cx="4379197" cy="1736484"/>
          </a:xfrm>
          <a:prstGeom prst="rect">
            <a:avLst/>
          </a:prstGeom>
        </p:spPr>
      </p:pic>
    </p:spTree>
    <p:extLst>
      <p:ext uri="{BB962C8B-B14F-4D97-AF65-F5344CB8AC3E}">
        <p14:creationId xmlns:p14="http://schemas.microsoft.com/office/powerpoint/2010/main" val="349974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56064"/>
            <a:ext cx="6673601" cy="55779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Nguyên</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hoạt</a:t>
            </a:r>
            <a:r>
              <a:rPr lang="en-GB" sz="2000" b="1" dirty="0">
                <a:latin typeface="+mn-lt"/>
              </a:rPr>
              <a:t> </a:t>
            </a:r>
            <a:r>
              <a:rPr lang="en-GB" sz="2000" b="1" dirty="0" err="1">
                <a:latin typeface="+mn-lt"/>
              </a:rPr>
              <a:t>động</a:t>
            </a: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9F6DC914-4ABF-4D76-9A93-4F303032847D}"/>
              </a:ext>
            </a:extLst>
          </p:cNvPr>
          <p:cNvPicPr>
            <a:picLocks noChangeAspect="1"/>
          </p:cNvPicPr>
          <p:nvPr/>
        </p:nvPicPr>
        <p:blipFill>
          <a:blip r:embed="rId3"/>
          <a:srcRect/>
          <a:stretch/>
        </p:blipFill>
        <p:spPr>
          <a:xfrm>
            <a:off x="1499760" y="1913860"/>
            <a:ext cx="4738008" cy="2528543"/>
          </a:xfrm>
          <a:prstGeom prst="rect">
            <a:avLst/>
          </a:prstGeom>
        </p:spPr>
      </p:pic>
    </p:spTree>
    <p:extLst>
      <p:ext uri="{BB962C8B-B14F-4D97-AF65-F5344CB8AC3E}">
        <p14:creationId xmlns:p14="http://schemas.microsoft.com/office/powerpoint/2010/main" val="170216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5362252" cy="29749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Ngõ</a:t>
            </a:r>
            <a:r>
              <a:rPr lang="en-GB" sz="2000" b="1" dirty="0">
                <a:latin typeface="+mn-lt"/>
              </a:rPr>
              <a:t> </a:t>
            </a:r>
            <a:r>
              <a:rPr lang="en-GB" sz="2000" b="1" dirty="0" err="1">
                <a:latin typeface="+mn-lt"/>
              </a:rPr>
              <a:t>ra</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Dự</a:t>
            </a:r>
            <a:r>
              <a:rPr lang="en-GB" sz="1800" dirty="0">
                <a:latin typeface="+mj-lt"/>
              </a:rPr>
              <a:t> </a:t>
            </a:r>
            <a:r>
              <a:rPr lang="en-GB" sz="1800" dirty="0" err="1">
                <a:latin typeface="+mj-lt"/>
              </a:rPr>
              <a:t>đoán</a:t>
            </a:r>
            <a:r>
              <a:rPr lang="en-GB" sz="1800" dirty="0">
                <a:latin typeface="+mj-lt"/>
              </a:rPr>
              <a:t> </a:t>
            </a:r>
            <a:r>
              <a:rPr lang="en-GB" sz="1800" dirty="0" err="1">
                <a:latin typeface="+mj-lt"/>
              </a:rPr>
              <a:t>trên</a:t>
            </a:r>
            <a:r>
              <a:rPr lang="en-GB" sz="1800" dirty="0">
                <a:latin typeface="+mj-lt"/>
              </a:rPr>
              <a:t> </a:t>
            </a:r>
            <a:r>
              <a:rPr lang="en-GB" sz="1800" dirty="0" err="1">
                <a:latin typeface="+mj-lt"/>
              </a:rPr>
              <a:t>nhiều</a:t>
            </a:r>
            <a:r>
              <a:rPr lang="en-GB" sz="1800" dirty="0">
                <a:latin typeface="+mj-lt"/>
              </a:rPr>
              <a:t> ma </a:t>
            </a:r>
            <a:r>
              <a:rPr lang="en-GB" sz="1800" dirty="0" err="1">
                <a:latin typeface="+mj-lt"/>
              </a:rPr>
              <a:t>trận</a:t>
            </a:r>
            <a:r>
              <a:rPr lang="en-GB" sz="1800" dirty="0">
                <a:latin typeface="+mj-lt"/>
              </a:rPr>
              <a:t> </a:t>
            </a:r>
            <a:r>
              <a:rPr lang="en-GB" sz="1800" dirty="0" err="1">
                <a:latin typeface="+mj-lt"/>
              </a:rPr>
              <a:t>thuộc</a:t>
            </a:r>
            <a:r>
              <a:rPr lang="en-GB" sz="1800" dirty="0">
                <a:latin typeface="+mj-lt"/>
              </a:rPr>
              <a:t> </a:t>
            </a:r>
            <a:r>
              <a:rPr lang="en-GB" sz="1800" dirty="0" err="1">
                <a:latin typeface="+mj-lt"/>
              </a:rPr>
              <a:t>tính</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Hộp</a:t>
            </a:r>
            <a:r>
              <a:rPr lang="en-GB" sz="1800" dirty="0">
                <a:latin typeface="+mj-lt"/>
              </a:rPr>
              <a:t> neo</a:t>
            </a:r>
          </a:p>
          <a:p>
            <a:pPr marL="285750" indent="-285750">
              <a:lnSpc>
                <a:spcPct val="150000"/>
              </a:lnSpc>
              <a:buFont typeface="Wingdings" panose="05000000000000000000" pitchFamily="2" charset="2"/>
              <a:buChar char="§"/>
            </a:pPr>
            <a:r>
              <a:rPr lang="en-GB" sz="1800" dirty="0" err="1">
                <a:latin typeface="+mj-lt"/>
              </a:rPr>
              <a:t>Hàm</a:t>
            </a:r>
            <a:r>
              <a:rPr lang="en-GB" sz="1800" dirty="0">
                <a:latin typeface="+mj-lt"/>
              </a:rPr>
              <a:t> </a:t>
            </a:r>
            <a:r>
              <a:rPr lang="en-GB" sz="1800" dirty="0" err="1">
                <a:latin typeface="+mj-lt"/>
              </a:rPr>
              <a:t>mất</a:t>
            </a:r>
            <a:r>
              <a:rPr lang="en-GB" sz="1800" dirty="0">
                <a:latin typeface="+mj-lt"/>
              </a:rPr>
              <a:t> </a:t>
            </a:r>
            <a:r>
              <a:rPr lang="en-GB" sz="1800" dirty="0" err="1">
                <a:latin typeface="+mj-lt"/>
              </a:rPr>
              <a:t>mát</a:t>
            </a:r>
            <a:r>
              <a:rPr lang="en-GB" sz="1800" dirty="0">
                <a:latin typeface="+mj-lt"/>
              </a:rPr>
              <a:t> (Loss Function)</a:t>
            </a:r>
          </a:p>
          <a:p>
            <a:pPr marL="285750" indent="-285750">
              <a:lnSpc>
                <a:spcPct val="150000"/>
              </a:lnSpc>
              <a:buFont typeface="Wingdings" panose="05000000000000000000" pitchFamily="2" charset="2"/>
              <a:buChar char="§"/>
            </a:pPr>
            <a:r>
              <a:rPr lang="en-GB" sz="1800" dirty="0" err="1">
                <a:latin typeface="+mj-lt"/>
              </a:rPr>
              <a:t>Tính</a:t>
            </a:r>
            <a:r>
              <a:rPr lang="en-GB" sz="1800" dirty="0">
                <a:latin typeface="+mj-lt"/>
              </a:rPr>
              <a:t> IOU</a:t>
            </a:r>
          </a:p>
          <a:p>
            <a:pPr marL="285750" indent="-285750">
              <a:lnSpc>
                <a:spcPct val="150000"/>
              </a:lnSpc>
              <a:buFont typeface="Wingdings" panose="05000000000000000000" pitchFamily="2" charset="2"/>
              <a:buChar char="§"/>
            </a:pPr>
            <a:r>
              <a:rPr lang="en-GB" sz="1800" dirty="0" err="1">
                <a:latin typeface="+mj-lt"/>
              </a:rPr>
              <a:t>Phương</a:t>
            </a:r>
            <a:r>
              <a:rPr lang="en-GB" sz="1800" dirty="0">
                <a:latin typeface="+mj-lt"/>
              </a:rPr>
              <a:t> </a:t>
            </a:r>
            <a:r>
              <a:rPr lang="en-GB" sz="1800" dirty="0" err="1">
                <a:latin typeface="+mj-lt"/>
              </a:rPr>
              <a:t>pháp</a:t>
            </a:r>
            <a:r>
              <a:rPr lang="en-GB" sz="1800" dirty="0">
                <a:latin typeface="+mj-lt"/>
              </a:rPr>
              <a:t> NMS</a:t>
            </a: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66235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Dự</a:t>
            </a:r>
            <a:r>
              <a:rPr lang="en-GB" sz="2000" b="1" dirty="0">
                <a:latin typeface="+mn-lt"/>
              </a:rPr>
              <a:t> </a:t>
            </a:r>
            <a:r>
              <a:rPr lang="en-GB" sz="2000" b="1" dirty="0" err="1">
                <a:latin typeface="+mn-lt"/>
              </a:rPr>
              <a:t>đoán</a:t>
            </a:r>
            <a:r>
              <a:rPr lang="en-GB" sz="2000" b="1" dirty="0">
                <a:latin typeface="+mn-lt"/>
              </a:rPr>
              <a:t> </a:t>
            </a:r>
            <a:r>
              <a:rPr lang="en-GB" sz="2000" b="1" dirty="0" err="1">
                <a:latin typeface="+mn-lt"/>
              </a:rPr>
              <a:t>trên</a:t>
            </a:r>
            <a:r>
              <a:rPr lang="en-GB" sz="2000" b="1" dirty="0">
                <a:latin typeface="+mn-lt"/>
              </a:rPr>
              <a:t> </a:t>
            </a:r>
            <a:r>
              <a:rPr lang="en-GB" sz="2000" b="1" dirty="0" err="1">
                <a:latin typeface="+mn-lt"/>
              </a:rPr>
              <a:t>nhiều</a:t>
            </a:r>
            <a:r>
              <a:rPr lang="en-GB" sz="2000" b="1" dirty="0">
                <a:latin typeface="+mn-lt"/>
              </a:rPr>
              <a:t> ma </a:t>
            </a:r>
            <a:r>
              <a:rPr lang="en-GB" sz="2000" b="1" dirty="0" err="1">
                <a:latin typeface="+mn-lt"/>
              </a:rPr>
              <a:t>trận</a:t>
            </a:r>
            <a:r>
              <a:rPr lang="en-GB" sz="2000" b="1" dirty="0">
                <a:latin typeface="+mn-lt"/>
              </a:rPr>
              <a:t> </a:t>
            </a:r>
            <a:r>
              <a:rPr lang="en-GB" sz="2000" b="1" dirty="0" err="1">
                <a:latin typeface="+mn-lt"/>
              </a:rPr>
              <a:t>thuộc</a:t>
            </a:r>
            <a:r>
              <a:rPr lang="en-GB" sz="2000" b="1" dirty="0">
                <a:latin typeface="+mn-lt"/>
              </a:rPr>
              <a:t> </a:t>
            </a:r>
            <a:r>
              <a:rPr lang="en-GB" sz="2000" b="1" dirty="0" err="1">
                <a:latin typeface="+mn-lt"/>
              </a:rPr>
              <a:t>tính</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1855CECA-87C2-4F39-80D4-D7300371B2B6}"/>
              </a:ext>
            </a:extLst>
          </p:cNvPr>
          <p:cNvPicPr>
            <a:picLocks noChangeAspect="1"/>
          </p:cNvPicPr>
          <p:nvPr/>
        </p:nvPicPr>
        <p:blipFill>
          <a:blip r:embed="rId3"/>
          <a:stretch>
            <a:fillRect/>
          </a:stretch>
        </p:blipFill>
        <p:spPr>
          <a:xfrm>
            <a:off x="937515" y="2112607"/>
            <a:ext cx="6204103" cy="2027002"/>
          </a:xfrm>
          <a:prstGeom prst="rect">
            <a:avLst/>
          </a:prstGeom>
        </p:spPr>
      </p:pic>
    </p:spTree>
    <p:extLst>
      <p:ext uri="{BB962C8B-B14F-4D97-AF65-F5344CB8AC3E}">
        <p14:creationId xmlns:p14="http://schemas.microsoft.com/office/powerpoint/2010/main" val="408026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0" y="586892"/>
            <a:ext cx="7577470" cy="11639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latin typeface="Bahnschrift" panose="020B0502040204020203" pitchFamily="34" charset="0"/>
                <a:ea typeface="Times New Roman" panose="02020603050405020304" pitchFamily="18" charset="0"/>
                <a:cs typeface="Times New Roman" panose="02020603050405020304" pitchFamily="18" charset="0"/>
              </a:rPr>
              <a:t>ĐỀ TÀI: </a:t>
            </a:r>
            <a:br>
              <a:rPr lang="en-GB" sz="2400" b="1" dirty="0">
                <a:latin typeface="Bahnschrift" panose="020B0502040204020203" pitchFamily="34" charset="0"/>
                <a:ea typeface="Times New Roman" panose="02020603050405020304" pitchFamily="18" charset="0"/>
                <a:cs typeface="Times New Roman" panose="02020603050405020304" pitchFamily="18" charset="0"/>
              </a:rPr>
            </a:br>
            <a:r>
              <a:rPr lang="en-GB" sz="2400" b="1" dirty="0">
                <a:latin typeface="Bahnschrift" panose="020B0502040204020203" pitchFamily="34" charset="0"/>
                <a:ea typeface="Times New Roman" panose="02020603050405020304" pitchFamily="18" charset="0"/>
                <a:cs typeface="Times New Roman" panose="02020603050405020304" pitchFamily="18" charset="0"/>
              </a:rPr>
              <a:t>TÌM</a:t>
            </a:r>
            <a: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t> HIỂU MÔ HÌNH YOLO VÀ ỨNG DỤNG </a:t>
            </a:r>
            <a:b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br>
            <a:r>
              <a:rPr lang="vi-VN" sz="2400" b="1" dirty="0">
                <a:effectLst/>
                <a:latin typeface="Bahnschrift" panose="020B0502040204020203" pitchFamily="34" charset="0"/>
                <a:ea typeface="Times New Roman" panose="02020603050405020304" pitchFamily="18" charset="0"/>
                <a:cs typeface="Times New Roman" panose="02020603050405020304" pitchFamily="18" charset="0"/>
              </a:rPr>
              <a:t>XÂY DỰNG HỆ THỐNG GIÁM SÁT GIAO THÔNG</a:t>
            </a:r>
            <a:endParaRPr sz="2400" dirty="0">
              <a:latin typeface="Bahnschrift" panose="020B0502040204020203" pitchFamily="34" charset="0"/>
              <a:cs typeface="Times New Roman" panose="02020603050405020304" pitchFamily="18" charset="0"/>
            </a:endParaRPr>
          </a:p>
        </p:txBody>
      </p:sp>
      <p:sp>
        <p:nvSpPr>
          <p:cNvPr id="3" name="Google Shape;525;p12">
            <a:extLst>
              <a:ext uri="{FF2B5EF4-FFF2-40B4-BE49-F238E27FC236}">
                <a16:creationId xmlns:a16="http://schemas.microsoft.com/office/drawing/2014/main" id="{B73554EA-1487-43A0-8AC7-56BDE9B1AA53}"/>
              </a:ext>
            </a:extLst>
          </p:cNvPr>
          <p:cNvSpPr txBox="1">
            <a:spLocks/>
          </p:cNvSpPr>
          <p:nvPr/>
        </p:nvSpPr>
        <p:spPr>
          <a:xfrm>
            <a:off x="4469218" y="2048540"/>
            <a:ext cx="4065182" cy="728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1pPr>
            <a:lvl2pPr marR="0" lvl="1"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2pPr>
            <a:lvl3pPr marR="0" lvl="2"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3pPr>
            <a:lvl4pPr marR="0" lvl="3"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4pPr>
            <a:lvl5pPr marR="0" lvl="4"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5pPr>
            <a:lvl6pPr marR="0" lvl="5"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6pPr>
            <a:lvl7pPr marR="0" lvl="6"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7pPr>
            <a:lvl8pPr marR="0" lvl="7"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8pPr>
            <a:lvl9pPr marR="0" lvl="8" algn="r" rtl="0">
              <a:lnSpc>
                <a:spcPct val="100000"/>
              </a:lnSpc>
              <a:spcBef>
                <a:spcPts val="0"/>
              </a:spcBef>
              <a:spcAft>
                <a:spcPts val="0"/>
              </a:spcAft>
              <a:buClr>
                <a:schemeClr val="dk2"/>
              </a:buClr>
              <a:buSzPts val="4800"/>
              <a:buFont typeface="Sniglet"/>
              <a:buNone/>
              <a:defRPr sz="4800" b="0" i="0" u="none" strike="noStrike" cap="none">
                <a:solidFill>
                  <a:schemeClr val="dk2"/>
                </a:solidFill>
                <a:latin typeface="Sniglet"/>
                <a:ea typeface="Sniglet"/>
                <a:cs typeface="Sniglet"/>
                <a:sym typeface="Sniglet"/>
              </a:defRPr>
            </a:lvl9pPr>
          </a:lstStyle>
          <a:p>
            <a:pPr algn="ctr">
              <a:lnSpc>
                <a:spcPct val="150000"/>
              </a:lnSpc>
            </a:pPr>
            <a:r>
              <a:rPr lang="en-GB" sz="1600" b="1" dirty="0">
                <a:latin typeface="Bahnschrift" panose="020B0502040204020203" pitchFamily="34" charset="0"/>
                <a:cs typeface="Times New Roman" panose="02020603050405020304" pitchFamily="18" charset="0"/>
              </a:rPr>
              <a:t>THÀNH VIÊN NHÓM:</a:t>
            </a:r>
            <a:br>
              <a:rPr lang="en-GB" sz="1600" b="1" dirty="0">
                <a:latin typeface="Bahnschrift" panose="020B0502040204020203" pitchFamily="34" charset="0"/>
                <a:cs typeface="Times New Roman" panose="02020603050405020304" pitchFamily="18" charset="0"/>
              </a:rPr>
            </a:br>
            <a:r>
              <a:rPr lang="en-GB" sz="1600" b="1" dirty="0">
                <a:latin typeface="Bahnschrift" panose="020B0502040204020203" pitchFamily="34" charset="0"/>
                <a:cs typeface="Times New Roman" panose="02020603050405020304" pitchFamily="18" charset="0"/>
              </a:rPr>
              <a:t>PHAN CÔNG DANH – 21133014</a:t>
            </a:r>
          </a:p>
          <a:p>
            <a:pPr algn="ctr">
              <a:lnSpc>
                <a:spcPct val="150000"/>
              </a:lnSpc>
            </a:pPr>
            <a:r>
              <a:rPr lang="en-GB" sz="1600" b="1" dirty="0">
                <a:latin typeface="Bahnschrift" panose="020B0502040204020203" pitchFamily="34" charset="0"/>
                <a:cs typeface="Times New Roman" panose="02020603050405020304" pitchFamily="18" charset="0"/>
              </a:rPr>
              <a:t>LƯƠNG TƯỜNG VY - 21133093</a:t>
            </a:r>
            <a:endParaRPr lang="en-GB" sz="1600" dirty="0">
              <a:latin typeface="Bahnschrift"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381540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Hộp</a:t>
            </a:r>
            <a:r>
              <a:rPr lang="en-GB" sz="2000" b="1" dirty="0">
                <a:latin typeface="+mn-lt"/>
              </a:rPr>
              <a:t> neo</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1855CECA-87C2-4F39-80D4-D7300371B2B6}"/>
              </a:ext>
            </a:extLst>
          </p:cNvPr>
          <p:cNvPicPr>
            <a:picLocks noChangeAspect="1"/>
          </p:cNvPicPr>
          <p:nvPr/>
        </p:nvPicPr>
        <p:blipFill>
          <a:blip r:embed="rId3"/>
          <a:srcRect/>
          <a:stretch/>
        </p:blipFill>
        <p:spPr>
          <a:xfrm>
            <a:off x="1616148" y="1949302"/>
            <a:ext cx="4658233" cy="2452923"/>
          </a:xfrm>
          <a:prstGeom prst="rect">
            <a:avLst/>
          </a:prstGeom>
        </p:spPr>
      </p:pic>
    </p:spTree>
    <p:extLst>
      <p:ext uri="{BB962C8B-B14F-4D97-AF65-F5344CB8AC3E}">
        <p14:creationId xmlns:p14="http://schemas.microsoft.com/office/powerpoint/2010/main" val="113147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Hàm</a:t>
            </a:r>
            <a:r>
              <a:rPr lang="en-GB" sz="2000" b="1" dirty="0">
                <a:latin typeface="+mn-lt"/>
              </a:rPr>
              <a:t> </a:t>
            </a:r>
            <a:r>
              <a:rPr lang="en-GB" sz="2000" b="1" dirty="0" err="1">
                <a:latin typeface="+mn-lt"/>
              </a:rPr>
              <a:t>mất</a:t>
            </a:r>
            <a:r>
              <a:rPr lang="en-GB" sz="2000" b="1" dirty="0">
                <a:latin typeface="+mn-lt"/>
              </a:rPr>
              <a:t> </a:t>
            </a:r>
            <a:r>
              <a:rPr lang="en-GB" sz="2000" b="1" dirty="0" err="1">
                <a:latin typeface="+mn-lt"/>
              </a:rPr>
              <a:t>mát</a:t>
            </a:r>
            <a:r>
              <a:rPr lang="en-GB" sz="2000" b="1" dirty="0">
                <a:latin typeface="+mn-lt"/>
              </a:rPr>
              <a:t> (Loss Function)</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8F796909-8B21-44F6-8879-FDA887DC6154}"/>
              </a:ext>
            </a:extLst>
          </p:cNvPr>
          <p:cNvPicPr>
            <a:picLocks noChangeAspect="1"/>
          </p:cNvPicPr>
          <p:nvPr/>
        </p:nvPicPr>
        <p:blipFill>
          <a:blip r:embed="rId3"/>
          <a:stretch>
            <a:fillRect/>
          </a:stretch>
        </p:blipFill>
        <p:spPr>
          <a:xfrm>
            <a:off x="842105" y="1829623"/>
            <a:ext cx="4821506" cy="2629912"/>
          </a:xfrm>
          <a:prstGeom prst="rect">
            <a:avLst/>
          </a:prstGeom>
        </p:spPr>
      </p:pic>
    </p:spTree>
    <p:extLst>
      <p:ext uri="{BB962C8B-B14F-4D97-AF65-F5344CB8AC3E}">
        <p14:creationId xmlns:p14="http://schemas.microsoft.com/office/powerpoint/2010/main" val="154869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Hàm</a:t>
            </a:r>
            <a:r>
              <a:rPr lang="en-GB" sz="2000" b="1" dirty="0">
                <a:latin typeface="+mn-lt"/>
              </a:rPr>
              <a:t> </a:t>
            </a:r>
            <a:r>
              <a:rPr lang="en-GB" sz="2000" b="1" dirty="0" err="1">
                <a:latin typeface="+mn-lt"/>
              </a:rPr>
              <a:t>mất</a:t>
            </a:r>
            <a:r>
              <a:rPr lang="en-GB" sz="2000" b="1" dirty="0">
                <a:latin typeface="+mn-lt"/>
              </a:rPr>
              <a:t> </a:t>
            </a:r>
            <a:r>
              <a:rPr lang="en-GB" sz="2000" b="1" dirty="0" err="1">
                <a:latin typeface="+mn-lt"/>
              </a:rPr>
              <a:t>mát</a:t>
            </a:r>
            <a:r>
              <a:rPr lang="en-GB" sz="2000" b="1" dirty="0">
                <a:latin typeface="+mn-lt"/>
              </a:rPr>
              <a:t> (Loss Function)</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pic>
        <p:nvPicPr>
          <p:cNvPr id="4" name="Picture 3">
            <a:extLst>
              <a:ext uri="{FF2B5EF4-FFF2-40B4-BE49-F238E27FC236}">
                <a16:creationId xmlns:a16="http://schemas.microsoft.com/office/drawing/2014/main" id="{C7DBF873-11A5-4F63-85E2-9AC08D38F76A}"/>
              </a:ext>
            </a:extLst>
          </p:cNvPr>
          <p:cNvPicPr>
            <a:picLocks noChangeAspect="1"/>
          </p:cNvPicPr>
          <p:nvPr/>
        </p:nvPicPr>
        <p:blipFill>
          <a:blip r:embed="rId3"/>
          <a:stretch>
            <a:fillRect/>
          </a:stretch>
        </p:blipFill>
        <p:spPr>
          <a:xfrm>
            <a:off x="790455" y="1881048"/>
            <a:ext cx="4649511" cy="2841689"/>
          </a:xfrm>
          <a:prstGeom prst="rect">
            <a:avLst/>
          </a:prstGeom>
        </p:spPr>
      </p:pic>
    </p:spTree>
    <p:extLst>
      <p:ext uri="{BB962C8B-B14F-4D97-AF65-F5344CB8AC3E}">
        <p14:creationId xmlns:p14="http://schemas.microsoft.com/office/powerpoint/2010/main" val="161905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Hàm</a:t>
            </a:r>
            <a:r>
              <a:rPr lang="en-GB" sz="2000" b="1" dirty="0">
                <a:latin typeface="+mn-lt"/>
              </a:rPr>
              <a:t> </a:t>
            </a:r>
            <a:r>
              <a:rPr lang="en-GB" sz="2000" b="1" dirty="0" err="1">
                <a:latin typeface="+mn-lt"/>
              </a:rPr>
              <a:t>mất</a:t>
            </a:r>
            <a:r>
              <a:rPr lang="en-GB" sz="2000" b="1" dirty="0">
                <a:latin typeface="+mn-lt"/>
              </a:rPr>
              <a:t> </a:t>
            </a:r>
            <a:r>
              <a:rPr lang="en-GB" sz="2000" b="1" dirty="0" err="1">
                <a:latin typeface="+mn-lt"/>
              </a:rPr>
              <a:t>mát</a:t>
            </a:r>
            <a:r>
              <a:rPr lang="en-GB" sz="2000" b="1" dirty="0">
                <a:latin typeface="+mn-lt"/>
              </a:rPr>
              <a:t> (Loss Function)</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id="{9D6645FA-9282-4B07-B991-EDD5376321A7}"/>
              </a:ext>
            </a:extLst>
          </p:cNvPr>
          <p:cNvPicPr>
            <a:picLocks noChangeAspect="1"/>
          </p:cNvPicPr>
          <p:nvPr/>
        </p:nvPicPr>
        <p:blipFill>
          <a:blip r:embed="rId3"/>
          <a:stretch>
            <a:fillRect/>
          </a:stretch>
        </p:blipFill>
        <p:spPr>
          <a:xfrm>
            <a:off x="747925" y="1882263"/>
            <a:ext cx="3991959" cy="2701256"/>
          </a:xfrm>
          <a:prstGeom prst="rect">
            <a:avLst/>
          </a:prstGeom>
        </p:spPr>
      </p:pic>
    </p:spTree>
    <p:extLst>
      <p:ext uri="{BB962C8B-B14F-4D97-AF65-F5344CB8AC3E}">
        <p14:creationId xmlns:p14="http://schemas.microsoft.com/office/powerpoint/2010/main" val="3483851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Hàm</a:t>
            </a:r>
            <a:r>
              <a:rPr lang="en-GB" sz="2000" b="1" dirty="0">
                <a:latin typeface="+mn-lt"/>
              </a:rPr>
              <a:t> </a:t>
            </a:r>
            <a:r>
              <a:rPr lang="en-GB" sz="2000" b="1" dirty="0" err="1">
                <a:latin typeface="+mn-lt"/>
              </a:rPr>
              <a:t>mất</a:t>
            </a:r>
            <a:r>
              <a:rPr lang="en-GB" sz="2000" b="1" dirty="0">
                <a:latin typeface="+mn-lt"/>
              </a:rPr>
              <a:t> </a:t>
            </a:r>
            <a:r>
              <a:rPr lang="en-GB" sz="2000" b="1" dirty="0" err="1">
                <a:latin typeface="+mn-lt"/>
              </a:rPr>
              <a:t>mát</a:t>
            </a:r>
            <a:r>
              <a:rPr lang="en-GB" sz="2000" b="1" dirty="0">
                <a:latin typeface="+mn-lt"/>
              </a:rPr>
              <a:t> (Loss Function)</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pic>
        <p:nvPicPr>
          <p:cNvPr id="4" name="Picture 3">
            <a:extLst>
              <a:ext uri="{FF2B5EF4-FFF2-40B4-BE49-F238E27FC236}">
                <a16:creationId xmlns:a16="http://schemas.microsoft.com/office/drawing/2014/main" id="{C0D34EAE-791E-4E8A-8F98-674634F7364F}"/>
              </a:ext>
            </a:extLst>
          </p:cNvPr>
          <p:cNvPicPr>
            <a:picLocks noChangeAspect="1"/>
          </p:cNvPicPr>
          <p:nvPr/>
        </p:nvPicPr>
        <p:blipFill>
          <a:blip r:embed="rId3"/>
          <a:stretch>
            <a:fillRect/>
          </a:stretch>
        </p:blipFill>
        <p:spPr>
          <a:xfrm>
            <a:off x="527778" y="1922217"/>
            <a:ext cx="6078586" cy="1048824"/>
          </a:xfrm>
          <a:prstGeom prst="rect">
            <a:avLst/>
          </a:prstGeom>
        </p:spPr>
      </p:pic>
    </p:spTree>
    <p:extLst>
      <p:ext uri="{BB962C8B-B14F-4D97-AF65-F5344CB8AC3E}">
        <p14:creationId xmlns:p14="http://schemas.microsoft.com/office/powerpoint/2010/main" val="335701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28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Tính</a:t>
            </a:r>
            <a:r>
              <a:rPr lang="en-GB" sz="2000" b="1" dirty="0">
                <a:latin typeface="+mn-lt"/>
              </a:rPr>
              <a:t> IOU</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pic>
        <p:nvPicPr>
          <p:cNvPr id="6" name="Image 59">
            <a:extLst>
              <a:ext uri="{FF2B5EF4-FFF2-40B4-BE49-F238E27FC236}">
                <a16:creationId xmlns:a16="http://schemas.microsoft.com/office/drawing/2014/main" id="{F03626E2-AD4B-4670-8DCC-4910546F46A9}"/>
              </a:ext>
            </a:extLst>
          </p:cNvPr>
          <p:cNvPicPr/>
          <p:nvPr/>
        </p:nvPicPr>
        <p:blipFill>
          <a:blip r:embed="rId3" cstate="print"/>
          <a:stretch>
            <a:fillRect/>
          </a:stretch>
        </p:blipFill>
        <p:spPr>
          <a:xfrm>
            <a:off x="1527362" y="1974273"/>
            <a:ext cx="4731671" cy="2470135"/>
          </a:xfrm>
          <a:prstGeom prst="rect">
            <a:avLst/>
          </a:prstGeom>
        </p:spPr>
      </p:pic>
    </p:spTree>
    <p:extLst>
      <p:ext uri="{BB962C8B-B14F-4D97-AF65-F5344CB8AC3E}">
        <p14:creationId xmlns:p14="http://schemas.microsoft.com/office/powerpoint/2010/main" val="173726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4"/>
            <a:ext cx="5362252" cy="64994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Phương</a:t>
            </a:r>
            <a:r>
              <a:rPr lang="en-GB" sz="2000" b="1" dirty="0">
                <a:latin typeface="+mn-lt"/>
              </a:rPr>
              <a:t> </a:t>
            </a:r>
            <a:r>
              <a:rPr lang="en-GB" sz="2000" b="1" dirty="0" err="1">
                <a:latin typeface="+mn-lt"/>
              </a:rPr>
              <a:t>pháp</a:t>
            </a:r>
            <a:r>
              <a:rPr lang="en-GB" sz="2000" b="1" dirty="0">
                <a:latin typeface="+mn-lt"/>
              </a:rPr>
              <a:t> NMS</a:t>
            </a: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34AB8B17-B9B9-4F86-B670-6A9F8E49907C}"/>
              </a:ext>
            </a:extLst>
          </p:cNvPr>
          <p:cNvPicPr>
            <a:picLocks noChangeAspect="1"/>
          </p:cNvPicPr>
          <p:nvPr/>
        </p:nvPicPr>
        <p:blipFill>
          <a:blip r:embed="rId3"/>
          <a:stretch>
            <a:fillRect/>
          </a:stretch>
        </p:blipFill>
        <p:spPr>
          <a:xfrm>
            <a:off x="747925" y="2087316"/>
            <a:ext cx="6241210" cy="2031834"/>
          </a:xfrm>
          <a:prstGeom prst="rect">
            <a:avLst/>
          </a:prstGeom>
        </p:spPr>
      </p:pic>
    </p:spTree>
    <p:extLst>
      <p:ext uri="{BB962C8B-B14F-4D97-AF65-F5344CB8AC3E}">
        <p14:creationId xmlns:p14="http://schemas.microsoft.com/office/powerpoint/2010/main" val="219219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56064"/>
            <a:ext cx="6255387"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a:latin typeface="+mn-lt"/>
              </a:rPr>
              <a:t>YOLOv8</a:t>
            </a:r>
            <a:endParaRPr lang="en-GB" sz="1800" dirty="0">
              <a:latin typeface="+mn-lt"/>
            </a:endParaRPr>
          </a:p>
          <a:p>
            <a:pPr marL="0" lvl="0" indent="0" algn="just" rtl="0">
              <a:spcBef>
                <a:spcPts val="600"/>
              </a:spcBef>
              <a:spcAft>
                <a:spcPts val="0"/>
              </a:spcAft>
              <a:buNone/>
            </a:pPr>
            <a:r>
              <a:rPr lang="vi-VN" sz="1800" dirty="0">
                <a:latin typeface="+mn-lt"/>
              </a:rPr>
              <a:t>YOLOv8 giới thiệu các tính năng như khả năng mở rộng, các cải tiến mới để cải thiện hơn nữa hiệu suất và tính linh hoạt. Ngoài khả năng mở rộng, nhiều cải tiến khác bao gồm: Một mạng lưới Backbone mới (sử dụng mô-đun C2f), một Head phát hiện không neo mới (sử dụng anchor-free + Decoupled-head) và một chức năng mất mát mới (sử dụng sự kết hợp của BCE phân loại, hồi quy CIoU + VFL)</a:t>
            </a:r>
            <a:r>
              <a:rPr lang="en-GB" sz="1800" dirty="0">
                <a:latin typeface="+mn-lt"/>
              </a:rPr>
              <a:t>.</a:t>
            </a: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970577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3824076" cy="279063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GB" sz="2000" b="1" dirty="0" err="1">
                <a:latin typeface="+mn-lt"/>
              </a:rPr>
              <a:t>Phần</a:t>
            </a:r>
            <a:r>
              <a:rPr lang="en-GB" sz="2000" b="1" dirty="0">
                <a:latin typeface="+mn-lt"/>
              </a:rPr>
              <a:t> Backbone</a:t>
            </a:r>
            <a:endParaRPr lang="en-GB" sz="1800" dirty="0">
              <a:latin typeface="+mn-lt"/>
            </a:endParaRPr>
          </a:p>
          <a:p>
            <a:pPr marL="0" lvl="0" indent="0" rtl="0">
              <a:spcBef>
                <a:spcPts val="600"/>
              </a:spcBef>
              <a:spcAft>
                <a:spcPts val="0"/>
              </a:spcAft>
              <a:buNone/>
            </a:pPr>
            <a:r>
              <a:rPr lang="en-GB" sz="1800" dirty="0" err="1">
                <a:latin typeface="+mn-lt"/>
              </a:rPr>
              <a:t>Gồm</a:t>
            </a:r>
            <a:r>
              <a:rPr lang="en-GB" sz="1800" dirty="0">
                <a:latin typeface="+mn-lt"/>
              </a:rPr>
              <a:t> 3 </a:t>
            </a:r>
            <a:r>
              <a:rPr lang="en-GB" sz="1800" dirty="0" err="1">
                <a:latin typeface="+mn-lt"/>
              </a:rPr>
              <a:t>mô-đun</a:t>
            </a:r>
            <a:r>
              <a:rPr lang="en-GB" sz="1800" dirty="0">
                <a:latin typeface="+mn-lt"/>
              </a:rPr>
              <a:t> </a:t>
            </a:r>
            <a:r>
              <a:rPr lang="en-GB" sz="1800" dirty="0" err="1">
                <a:latin typeface="+mn-lt"/>
              </a:rPr>
              <a:t>chính</a:t>
            </a:r>
            <a:r>
              <a:rPr lang="en-GB" sz="1800" dirty="0">
                <a:latin typeface="+mn-lt"/>
              </a:rPr>
              <a:t>:</a:t>
            </a:r>
          </a:p>
          <a:p>
            <a:pPr marL="342900" lvl="0" indent="-342900" rtl="0">
              <a:spcBef>
                <a:spcPts val="600"/>
              </a:spcBef>
              <a:spcAft>
                <a:spcPts val="0"/>
              </a:spcAft>
              <a:buAutoNum type="alphaLcPeriod"/>
            </a:pPr>
            <a:r>
              <a:rPr lang="en-GB" sz="1800" dirty="0" err="1">
                <a:latin typeface="+mn-lt"/>
              </a:rPr>
              <a:t>Mô-đun</a:t>
            </a:r>
            <a:r>
              <a:rPr lang="en-GB" sz="1800" dirty="0">
                <a:latin typeface="+mn-lt"/>
              </a:rPr>
              <a:t> </a:t>
            </a:r>
            <a:r>
              <a:rPr lang="en-GB" sz="1800" dirty="0" err="1">
                <a:latin typeface="+mn-lt"/>
              </a:rPr>
              <a:t>tích</a:t>
            </a:r>
            <a:r>
              <a:rPr lang="en-GB" sz="1800" dirty="0">
                <a:latin typeface="+mn-lt"/>
              </a:rPr>
              <a:t> </a:t>
            </a:r>
            <a:r>
              <a:rPr lang="en-GB" sz="1800" dirty="0" err="1">
                <a:latin typeface="+mn-lt"/>
              </a:rPr>
              <a:t>chập</a:t>
            </a:r>
            <a:r>
              <a:rPr lang="en-GB" sz="1800" dirty="0">
                <a:latin typeface="+mn-lt"/>
              </a:rPr>
              <a:t> </a:t>
            </a:r>
            <a:r>
              <a:rPr lang="en-GB" sz="1800" dirty="0" err="1">
                <a:latin typeface="+mn-lt"/>
              </a:rPr>
              <a:t>sử</a:t>
            </a:r>
            <a:r>
              <a:rPr lang="en-GB" sz="1800" dirty="0">
                <a:latin typeface="+mn-lt"/>
              </a:rPr>
              <a:t> </a:t>
            </a:r>
            <a:r>
              <a:rPr lang="en-GB" sz="1800" dirty="0" err="1">
                <a:latin typeface="+mn-lt"/>
              </a:rPr>
              <a:t>dụng</a:t>
            </a:r>
            <a:r>
              <a:rPr lang="en-GB" sz="1800" dirty="0">
                <a:latin typeface="+mn-lt"/>
              </a:rPr>
              <a:t> CBS</a:t>
            </a:r>
          </a:p>
          <a:p>
            <a:pPr marL="285750" indent="-285750">
              <a:buFont typeface="Wingdings" panose="05000000000000000000" pitchFamily="2" charset="2"/>
              <a:buChar char="§"/>
            </a:pPr>
            <a:r>
              <a:rPr lang="en-GB" sz="1800" dirty="0" err="1">
                <a:latin typeface="+mn-lt"/>
              </a:rPr>
              <a:t>Một</a:t>
            </a:r>
            <a:r>
              <a:rPr lang="en-GB" sz="1800" dirty="0">
                <a:latin typeface="+mn-lt"/>
              </a:rPr>
              <a:t> </a:t>
            </a:r>
            <a:r>
              <a:rPr lang="en-GB" sz="1800" dirty="0" err="1">
                <a:latin typeface="+mn-lt"/>
              </a:rPr>
              <a:t>lớp</a:t>
            </a:r>
            <a:r>
              <a:rPr lang="en-GB" sz="1800" dirty="0">
                <a:latin typeface="+mn-lt"/>
              </a:rPr>
              <a:t> </a:t>
            </a:r>
            <a:r>
              <a:rPr lang="en-GB" sz="1800" dirty="0" err="1">
                <a:latin typeface="+mn-lt"/>
              </a:rPr>
              <a:t>tích</a:t>
            </a:r>
            <a:r>
              <a:rPr lang="en-GB" sz="1800" dirty="0">
                <a:latin typeface="+mn-lt"/>
              </a:rPr>
              <a:t> </a:t>
            </a:r>
            <a:r>
              <a:rPr lang="en-GB" sz="1800" dirty="0" err="1">
                <a:latin typeface="+mn-lt"/>
              </a:rPr>
              <a:t>chập</a:t>
            </a:r>
            <a:r>
              <a:rPr lang="en-GB" sz="1800" dirty="0">
                <a:latin typeface="+mn-lt"/>
              </a:rPr>
              <a:t> 2D</a:t>
            </a:r>
          </a:p>
          <a:p>
            <a:pPr marL="285750" indent="-285750">
              <a:buFont typeface="Wingdings" panose="05000000000000000000" pitchFamily="2" charset="2"/>
              <a:buChar char="§"/>
            </a:pPr>
            <a:r>
              <a:rPr lang="en-GB" sz="1800" dirty="0" err="1">
                <a:latin typeface="+mn-lt"/>
              </a:rPr>
              <a:t>BatchNorm</a:t>
            </a:r>
            <a:endParaRPr lang="en-GB" sz="1800" dirty="0">
              <a:latin typeface="+mn-lt"/>
            </a:endParaRPr>
          </a:p>
          <a:p>
            <a:pPr marL="285750" indent="-285750">
              <a:buFont typeface="Wingdings" panose="05000000000000000000" pitchFamily="2" charset="2"/>
              <a:buChar char="§"/>
            </a:pPr>
            <a:r>
              <a:rPr lang="en-GB" sz="1800" dirty="0" err="1">
                <a:latin typeface="+mn-lt"/>
              </a:rPr>
              <a:t>Chức</a:t>
            </a:r>
            <a:r>
              <a:rPr lang="en-GB" sz="1800" dirty="0">
                <a:latin typeface="+mn-lt"/>
              </a:rPr>
              <a:t> </a:t>
            </a:r>
            <a:r>
              <a:rPr lang="en-GB" sz="1800" dirty="0" err="1">
                <a:latin typeface="+mn-lt"/>
              </a:rPr>
              <a:t>năng</a:t>
            </a:r>
            <a:r>
              <a:rPr lang="en-GB" sz="1800" dirty="0">
                <a:latin typeface="+mn-lt"/>
              </a:rPr>
              <a:t> </a:t>
            </a:r>
            <a:r>
              <a:rPr lang="en-GB" sz="1800" dirty="0" err="1">
                <a:latin typeface="+mn-lt"/>
              </a:rPr>
              <a:t>kích</a:t>
            </a:r>
            <a:r>
              <a:rPr lang="en-GB" sz="1800" dirty="0">
                <a:latin typeface="+mn-lt"/>
              </a:rPr>
              <a:t> </a:t>
            </a:r>
            <a:r>
              <a:rPr lang="en-GB" sz="1800" dirty="0" err="1">
                <a:latin typeface="+mn-lt"/>
              </a:rPr>
              <a:t>hoạt</a:t>
            </a:r>
            <a:r>
              <a:rPr lang="en-GB" sz="1800" dirty="0">
                <a:latin typeface="+mn-lt"/>
              </a:rPr>
              <a:t> </a:t>
            </a:r>
            <a:r>
              <a:rPr lang="en-GB" sz="1800" dirty="0" err="1">
                <a:latin typeface="+mn-lt"/>
              </a:rPr>
              <a:t>SiLU</a:t>
            </a:r>
            <a:r>
              <a:rPr lang="en-GB" sz="1800" dirty="0">
                <a:latin typeface="+mn-lt"/>
              </a:rPr>
              <a:t> (Sigmoid-weighted Linear Unit)</a:t>
            </a:r>
          </a:p>
          <a:p>
            <a:pPr marL="0" lvl="0" indent="0"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grpSp>
        <p:nvGrpSpPr>
          <p:cNvPr id="5" name="Group 4" descr="Ảnh có chứa văn bản, ảnh chụp màn hình, Phông chữ, số  Mô tả được tạo tự động (Rectangle)">
            <a:extLst>
              <a:ext uri="{FF2B5EF4-FFF2-40B4-BE49-F238E27FC236}">
                <a16:creationId xmlns:a16="http://schemas.microsoft.com/office/drawing/2014/main" id="{5ED340DD-BD85-49F6-9805-37D0DAF153C1}"/>
              </a:ext>
            </a:extLst>
          </p:cNvPr>
          <p:cNvGrpSpPr>
            <a:grpSpLocks/>
          </p:cNvGrpSpPr>
          <p:nvPr/>
        </p:nvGrpSpPr>
        <p:grpSpPr>
          <a:xfrm>
            <a:off x="4813668" y="1413464"/>
            <a:ext cx="1657350" cy="2863850"/>
            <a:chOff x="4762" y="4762"/>
            <a:chExt cx="1657350" cy="2863850"/>
          </a:xfrm>
        </p:grpSpPr>
        <p:pic>
          <p:nvPicPr>
            <p:cNvPr id="6" name="Image 65" descr="Ảnh có chứa văn bản, ảnh chụp màn hình, Phông chữ, số  Mô tả được tạo tự động (Rectangle)">
              <a:extLst>
                <a:ext uri="{FF2B5EF4-FFF2-40B4-BE49-F238E27FC236}">
                  <a16:creationId xmlns:a16="http://schemas.microsoft.com/office/drawing/2014/main" id="{CEACEA4F-775C-4E71-B86D-F7C980094B0F}"/>
                </a:ext>
              </a:extLst>
            </p:cNvPr>
            <p:cNvPicPr/>
            <p:nvPr/>
          </p:nvPicPr>
          <p:blipFill>
            <a:blip r:embed="rId3" cstate="print"/>
            <a:stretch>
              <a:fillRect/>
            </a:stretch>
          </p:blipFill>
          <p:spPr>
            <a:xfrm>
              <a:off x="9588" y="9588"/>
              <a:ext cx="1647825" cy="2854325"/>
            </a:xfrm>
            <a:prstGeom prst="rect">
              <a:avLst/>
            </a:prstGeom>
          </p:spPr>
        </p:pic>
        <p:sp>
          <p:nvSpPr>
            <p:cNvPr id="7" name="Graphic 66">
              <a:extLst>
                <a:ext uri="{FF2B5EF4-FFF2-40B4-BE49-F238E27FC236}">
                  <a16:creationId xmlns:a16="http://schemas.microsoft.com/office/drawing/2014/main" id="{9DD8724D-8F16-4156-ACB7-4C1852CDF158}"/>
                </a:ext>
              </a:extLst>
            </p:cNvPr>
            <p:cNvSpPr/>
            <p:nvPr/>
          </p:nvSpPr>
          <p:spPr>
            <a:xfrm>
              <a:off x="4762" y="4762"/>
              <a:ext cx="1657350" cy="2863850"/>
            </a:xfrm>
            <a:custGeom>
              <a:avLst/>
              <a:gdLst/>
              <a:ahLst/>
              <a:cxnLst/>
              <a:rect l="l" t="t" r="r" b="b"/>
              <a:pathLst>
                <a:path w="1657350" h="2863850">
                  <a:moveTo>
                    <a:pt x="0" y="2863850"/>
                  </a:moveTo>
                  <a:lnTo>
                    <a:pt x="1657350" y="2863850"/>
                  </a:lnTo>
                  <a:lnTo>
                    <a:pt x="1657350" y="0"/>
                  </a:lnTo>
                  <a:lnTo>
                    <a:pt x="0" y="0"/>
                  </a:lnTo>
                  <a:lnTo>
                    <a:pt x="0" y="2863850"/>
                  </a:lnTo>
                  <a:close/>
                </a:path>
              </a:pathLst>
            </a:custGeom>
            <a:ln w="9525">
              <a:solidFill>
                <a:srgbClr val="000000"/>
              </a:solidFill>
              <a:prstDash val="solid"/>
            </a:ln>
          </p:spPr>
          <p:txBody>
            <a:bodyPr wrap="square" lIns="0" tIns="0" rIns="0" bIns="0" rtlCol="0">
              <a:prstTxWarp prst="textNoShape">
                <a:avLst/>
              </a:prstTxWarp>
              <a:noAutofit/>
            </a:bodyPr>
            <a:lstStyle/>
            <a:p>
              <a:endParaRPr lang="en-GB"/>
            </a:p>
          </p:txBody>
        </p:sp>
      </p:grpSp>
    </p:spTree>
    <p:extLst>
      <p:ext uri="{BB962C8B-B14F-4D97-AF65-F5344CB8AC3E}">
        <p14:creationId xmlns:p14="http://schemas.microsoft.com/office/powerpoint/2010/main" val="924779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3824076" cy="279063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GB" sz="2000" b="1" dirty="0" err="1">
                <a:latin typeface="+mn-lt"/>
              </a:rPr>
              <a:t>Phần</a:t>
            </a:r>
            <a:r>
              <a:rPr lang="en-GB" sz="2000" b="1" dirty="0">
                <a:latin typeface="+mn-lt"/>
              </a:rPr>
              <a:t> Backbone</a:t>
            </a:r>
            <a:endParaRPr lang="en-GB" sz="1800" dirty="0">
              <a:latin typeface="+mn-lt"/>
            </a:endParaRPr>
          </a:p>
          <a:p>
            <a:pPr marL="0" lvl="0" indent="0" rtl="0">
              <a:spcBef>
                <a:spcPts val="600"/>
              </a:spcBef>
              <a:spcAft>
                <a:spcPts val="0"/>
              </a:spcAft>
              <a:buNone/>
            </a:pPr>
            <a:r>
              <a:rPr lang="en-GB" sz="1800" dirty="0" err="1">
                <a:latin typeface="+mn-lt"/>
              </a:rPr>
              <a:t>Gồm</a:t>
            </a:r>
            <a:r>
              <a:rPr lang="en-GB" sz="1800" dirty="0">
                <a:latin typeface="+mn-lt"/>
              </a:rPr>
              <a:t> 3 </a:t>
            </a:r>
            <a:r>
              <a:rPr lang="en-GB" sz="1800" dirty="0" err="1">
                <a:latin typeface="+mn-lt"/>
              </a:rPr>
              <a:t>mô-đun</a:t>
            </a:r>
            <a:r>
              <a:rPr lang="en-GB" sz="1800" dirty="0">
                <a:latin typeface="+mn-lt"/>
              </a:rPr>
              <a:t> </a:t>
            </a:r>
            <a:r>
              <a:rPr lang="en-GB" sz="1800" dirty="0" err="1">
                <a:latin typeface="+mn-lt"/>
              </a:rPr>
              <a:t>chính</a:t>
            </a:r>
            <a:r>
              <a:rPr lang="en-GB" sz="1800" dirty="0">
                <a:latin typeface="+mn-lt"/>
              </a:rPr>
              <a:t>:</a:t>
            </a:r>
          </a:p>
          <a:p>
            <a:pPr marL="0" lvl="0" indent="0" rtl="0">
              <a:spcBef>
                <a:spcPts val="600"/>
              </a:spcBef>
              <a:spcAft>
                <a:spcPts val="0"/>
              </a:spcAft>
              <a:buNone/>
            </a:pPr>
            <a:r>
              <a:rPr lang="en-GB" sz="1800" dirty="0">
                <a:latin typeface="+mn-lt"/>
              </a:rPr>
              <a:t>b. </a:t>
            </a:r>
            <a:r>
              <a:rPr lang="en-GB" sz="1800" dirty="0" err="1">
                <a:latin typeface="+mn-lt"/>
              </a:rPr>
              <a:t>Mô-đun</a:t>
            </a:r>
            <a:r>
              <a:rPr lang="en-GB" sz="1800" dirty="0">
                <a:latin typeface="+mn-lt"/>
              </a:rPr>
              <a:t> Residual </a:t>
            </a:r>
            <a:r>
              <a:rPr lang="en-GB" sz="1800" dirty="0" err="1">
                <a:latin typeface="+mn-lt"/>
              </a:rPr>
              <a:t>sử</a:t>
            </a:r>
            <a:r>
              <a:rPr lang="en-GB" sz="1800" dirty="0">
                <a:latin typeface="+mn-lt"/>
              </a:rPr>
              <a:t> </a:t>
            </a:r>
            <a:r>
              <a:rPr lang="en-GB" sz="1800" dirty="0" err="1">
                <a:latin typeface="+mn-lt"/>
              </a:rPr>
              <a:t>dụng</a:t>
            </a:r>
            <a:r>
              <a:rPr lang="en-GB" sz="1800" dirty="0">
                <a:latin typeface="+mn-lt"/>
              </a:rPr>
              <a:t> C2f (Convolution to feature)</a:t>
            </a:r>
          </a:p>
          <a:p>
            <a:pPr marL="285750" indent="-285750">
              <a:buFont typeface="Wingdings" panose="05000000000000000000" pitchFamily="2" charset="2"/>
              <a:buChar char="§"/>
            </a:pPr>
            <a:r>
              <a:rPr lang="en-GB" sz="1800" dirty="0">
                <a:latin typeface="+mn-lt"/>
              </a:rPr>
              <a:t>Split</a:t>
            </a:r>
          </a:p>
          <a:p>
            <a:pPr marL="285750" indent="-285750">
              <a:buFont typeface="Wingdings" panose="05000000000000000000" pitchFamily="2" charset="2"/>
              <a:buChar char="§"/>
            </a:pPr>
            <a:r>
              <a:rPr lang="en-GB" sz="1800" dirty="0">
                <a:latin typeface="+mn-lt"/>
              </a:rPr>
              <a:t>Bottleneck</a:t>
            </a:r>
          </a:p>
          <a:p>
            <a:pPr marL="0" lvl="0" indent="0"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pic>
        <p:nvPicPr>
          <p:cNvPr id="3" name="Picture 2">
            <a:extLst>
              <a:ext uri="{FF2B5EF4-FFF2-40B4-BE49-F238E27FC236}">
                <a16:creationId xmlns:a16="http://schemas.microsoft.com/office/drawing/2014/main" id="{1160AE41-4302-483C-B926-06D6C7615A20}"/>
              </a:ext>
            </a:extLst>
          </p:cNvPr>
          <p:cNvPicPr>
            <a:picLocks noChangeAspect="1"/>
          </p:cNvPicPr>
          <p:nvPr/>
        </p:nvPicPr>
        <p:blipFill>
          <a:blip r:embed="rId3"/>
          <a:stretch>
            <a:fillRect/>
          </a:stretch>
        </p:blipFill>
        <p:spPr>
          <a:xfrm>
            <a:off x="4410739" y="1356063"/>
            <a:ext cx="2590800" cy="2924175"/>
          </a:xfrm>
          <a:prstGeom prst="rect">
            <a:avLst/>
          </a:prstGeom>
        </p:spPr>
      </p:pic>
    </p:spTree>
    <p:extLst>
      <p:ext uri="{BB962C8B-B14F-4D97-AF65-F5344CB8AC3E}">
        <p14:creationId xmlns:p14="http://schemas.microsoft.com/office/powerpoint/2010/main" val="296708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Bahnschrift" panose="020B0502040204020203" pitchFamily="34" charset="0"/>
              </a:rPr>
              <a:t>NỘI DUNG</a:t>
            </a:r>
            <a:endParaRPr sz="2800" dirty="0">
              <a:latin typeface="Bahnschrift" panose="020B0502040204020203" pitchFamily="34" charset="0"/>
            </a:endParaRP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457200" lvl="0" indent="-387350" algn="l" rtl="0">
              <a:lnSpc>
                <a:spcPct val="150000"/>
              </a:lnSpc>
              <a:spcBef>
                <a:spcPts val="600"/>
              </a:spcBef>
              <a:spcAft>
                <a:spcPts val="0"/>
              </a:spcAft>
              <a:buSzPts val="2500"/>
              <a:buChar char="✘"/>
            </a:pPr>
            <a:r>
              <a:rPr lang="en-GB" sz="2400" dirty="0" err="1">
                <a:latin typeface="+mj-lt"/>
              </a:rPr>
              <a:t>Tổng</a:t>
            </a:r>
            <a:r>
              <a:rPr lang="en-GB" sz="2400" dirty="0">
                <a:latin typeface="+mj-lt"/>
              </a:rPr>
              <a:t> </a:t>
            </a:r>
            <a:r>
              <a:rPr lang="en-GB" sz="2400" dirty="0" err="1">
                <a:latin typeface="+mj-lt"/>
              </a:rPr>
              <a:t>quan</a:t>
            </a:r>
            <a:r>
              <a:rPr lang="en-GB" sz="2400" dirty="0">
                <a:latin typeface="+mj-lt"/>
              </a:rPr>
              <a:t> </a:t>
            </a:r>
            <a:r>
              <a:rPr lang="en-GB" sz="2400" dirty="0" err="1">
                <a:latin typeface="+mj-lt"/>
              </a:rPr>
              <a:t>về</a:t>
            </a:r>
            <a:r>
              <a:rPr lang="en-GB" sz="2400" dirty="0">
                <a:latin typeface="+mj-lt"/>
              </a:rPr>
              <a:t> </a:t>
            </a:r>
            <a:r>
              <a:rPr lang="en-GB" sz="2400" dirty="0" err="1">
                <a:latin typeface="+mj-lt"/>
              </a:rPr>
              <a:t>hệ</a:t>
            </a:r>
            <a:r>
              <a:rPr lang="en-GB" sz="2400" dirty="0">
                <a:latin typeface="+mj-lt"/>
              </a:rPr>
              <a:t> </a:t>
            </a:r>
            <a:r>
              <a:rPr lang="en-GB" sz="2400" dirty="0" err="1">
                <a:latin typeface="+mj-lt"/>
              </a:rPr>
              <a:t>thống</a:t>
            </a:r>
            <a:r>
              <a:rPr lang="en-GB" sz="2400" dirty="0">
                <a:latin typeface="+mj-lt"/>
              </a:rPr>
              <a:t> </a:t>
            </a:r>
            <a:r>
              <a:rPr lang="en-GB" sz="2400" dirty="0" err="1">
                <a:latin typeface="+mj-lt"/>
              </a:rPr>
              <a:t>giám</a:t>
            </a:r>
            <a:r>
              <a:rPr lang="en-GB" sz="2400" dirty="0">
                <a:latin typeface="+mj-lt"/>
              </a:rPr>
              <a:t> </a:t>
            </a:r>
            <a:r>
              <a:rPr lang="en-GB" sz="2400" dirty="0" err="1">
                <a:latin typeface="+mj-lt"/>
              </a:rPr>
              <a:t>sát</a:t>
            </a:r>
            <a:endParaRPr sz="2400" dirty="0">
              <a:latin typeface="+mj-lt"/>
            </a:endParaRPr>
          </a:p>
          <a:p>
            <a:pPr marL="457200" lvl="0" indent="-387350" algn="l" rtl="0">
              <a:lnSpc>
                <a:spcPct val="150000"/>
              </a:lnSpc>
              <a:spcBef>
                <a:spcPts val="0"/>
              </a:spcBef>
              <a:spcAft>
                <a:spcPts val="0"/>
              </a:spcAft>
              <a:buSzPts val="2500"/>
              <a:buChar char="✘"/>
            </a:pPr>
            <a:r>
              <a:rPr lang="en-GB" sz="2400" dirty="0" err="1">
                <a:latin typeface="+mj-lt"/>
              </a:rPr>
              <a:t>Cơ</a:t>
            </a:r>
            <a:r>
              <a:rPr lang="en-GB" sz="2400" dirty="0">
                <a:latin typeface="+mj-lt"/>
              </a:rPr>
              <a:t> </a:t>
            </a:r>
            <a:r>
              <a:rPr lang="en-GB" sz="2400" dirty="0" err="1">
                <a:latin typeface="+mj-lt"/>
              </a:rPr>
              <a:t>sở</a:t>
            </a:r>
            <a:r>
              <a:rPr lang="en-GB" sz="2400" dirty="0">
                <a:latin typeface="+mj-lt"/>
              </a:rPr>
              <a:t> </a:t>
            </a:r>
            <a:r>
              <a:rPr lang="en-GB" sz="2400" dirty="0" err="1">
                <a:latin typeface="+mj-lt"/>
              </a:rPr>
              <a:t>lý</a:t>
            </a:r>
            <a:r>
              <a:rPr lang="en-GB" sz="2400" dirty="0">
                <a:latin typeface="+mj-lt"/>
              </a:rPr>
              <a:t> </a:t>
            </a:r>
            <a:r>
              <a:rPr lang="en-GB" sz="2400" dirty="0" err="1">
                <a:latin typeface="+mj-lt"/>
              </a:rPr>
              <a:t>thuyết</a:t>
            </a:r>
            <a:endParaRPr sz="2400" dirty="0">
              <a:latin typeface="+mj-lt"/>
            </a:endParaRPr>
          </a:p>
          <a:p>
            <a:pPr marL="457200" lvl="0" indent="-387350" algn="l" rtl="0">
              <a:lnSpc>
                <a:spcPct val="150000"/>
              </a:lnSpc>
              <a:spcBef>
                <a:spcPts val="0"/>
              </a:spcBef>
              <a:spcAft>
                <a:spcPts val="0"/>
              </a:spcAft>
              <a:buSzPts val="2500"/>
              <a:buChar char="✘"/>
            </a:pPr>
            <a:r>
              <a:rPr lang="en" sz="2400" dirty="0">
                <a:latin typeface="+mj-lt"/>
              </a:rPr>
              <a:t>Phương pháp thực hiện</a:t>
            </a:r>
          </a:p>
          <a:p>
            <a:pPr marL="457200" lvl="0" indent="-387350" algn="l" rtl="0">
              <a:lnSpc>
                <a:spcPct val="150000"/>
              </a:lnSpc>
              <a:spcBef>
                <a:spcPts val="0"/>
              </a:spcBef>
              <a:spcAft>
                <a:spcPts val="0"/>
              </a:spcAft>
              <a:buSzPts val="2500"/>
              <a:buChar char="✘"/>
            </a:pPr>
            <a:r>
              <a:rPr lang="en" sz="2400" dirty="0">
                <a:latin typeface="+mj-lt"/>
              </a:rPr>
              <a:t>Thực nghiệm và đánh giá</a:t>
            </a:r>
            <a:endParaRPr sz="2400" dirty="0">
              <a:latin typeface="+mj-lt"/>
            </a:endParaRPr>
          </a:p>
          <a:p>
            <a:pPr marL="0" lvl="0" indent="0" algn="l" rtl="0">
              <a:lnSpc>
                <a:spcPct val="150000"/>
              </a:lnSpc>
              <a:spcBef>
                <a:spcPts val="600"/>
              </a:spcBef>
              <a:spcAft>
                <a:spcPts val="0"/>
              </a:spcAft>
              <a:buNone/>
            </a:pPr>
            <a:endParaRPr sz="2400" dirty="0">
              <a:latin typeface="+mj-lt"/>
            </a:endParaRP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3824076" cy="279063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GB" sz="2000" b="1" dirty="0" err="1">
                <a:latin typeface="+mn-lt"/>
              </a:rPr>
              <a:t>Phần</a:t>
            </a:r>
            <a:r>
              <a:rPr lang="en-GB" sz="2000" b="1" dirty="0">
                <a:latin typeface="+mn-lt"/>
              </a:rPr>
              <a:t> Backbone</a:t>
            </a:r>
            <a:endParaRPr lang="en-GB" sz="1800" dirty="0">
              <a:latin typeface="+mn-lt"/>
            </a:endParaRPr>
          </a:p>
          <a:p>
            <a:pPr marL="0" lvl="0" indent="0" rtl="0">
              <a:spcBef>
                <a:spcPts val="600"/>
              </a:spcBef>
              <a:spcAft>
                <a:spcPts val="0"/>
              </a:spcAft>
              <a:buNone/>
            </a:pPr>
            <a:r>
              <a:rPr lang="en-GB" sz="1800" dirty="0" err="1">
                <a:latin typeface="+mn-lt"/>
              </a:rPr>
              <a:t>Gồm</a:t>
            </a:r>
            <a:r>
              <a:rPr lang="en-GB" sz="1800" dirty="0">
                <a:latin typeface="+mn-lt"/>
              </a:rPr>
              <a:t> 3 </a:t>
            </a:r>
            <a:r>
              <a:rPr lang="en-GB" sz="1800" dirty="0" err="1">
                <a:latin typeface="+mn-lt"/>
              </a:rPr>
              <a:t>mô-đun</a:t>
            </a:r>
            <a:r>
              <a:rPr lang="en-GB" sz="1800" dirty="0">
                <a:latin typeface="+mn-lt"/>
              </a:rPr>
              <a:t> </a:t>
            </a:r>
            <a:r>
              <a:rPr lang="en-GB" sz="1800" dirty="0" err="1">
                <a:latin typeface="+mn-lt"/>
              </a:rPr>
              <a:t>chính</a:t>
            </a:r>
            <a:r>
              <a:rPr lang="en-GB" sz="1800" dirty="0">
                <a:latin typeface="+mn-lt"/>
              </a:rPr>
              <a:t>:</a:t>
            </a:r>
          </a:p>
          <a:p>
            <a:pPr marL="0" lvl="0" indent="0" rtl="0">
              <a:spcBef>
                <a:spcPts val="600"/>
              </a:spcBef>
              <a:spcAft>
                <a:spcPts val="0"/>
              </a:spcAft>
              <a:buNone/>
            </a:pPr>
            <a:r>
              <a:rPr lang="en-GB" sz="1800" dirty="0">
                <a:latin typeface="+mn-lt"/>
              </a:rPr>
              <a:t>c. </a:t>
            </a:r>
            <a:r>
              <a:rPr lang="en-GB" sz="1800" dirty="0" err="1">
                <a:latin typeface="+mn-lt"/>
              </a:rPr>
              <a:t>Mô-đun</a:t>
            </a:r>
            <a:r>
              <a:rPr lang="en-GB" sz="1800" dirty="0">
                <a:latin typeface="+mn-lt"/>
              </a:rPr>
              <a:t> SPPF (Spatial Pyramid Pooling Faster)</a:t>
            </a:r>
          </a:p>
          <a:p>
            <a:pPr marL="0" lvl="0" indent="0"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grpSp>
        <p:nvGrpSpPr>
          <p:cNvPr id="6" name="Group 5" descr="Ảnh có chứa văn bản, ảnh chụp màn hình, Phông chữ, số  Mô tả được tạo tự động (Rectangle)">
            <a:extLst>
              <a:ext uri="{FF2B5EF4-FFF2-40B4-BE49-F238E27FC236}">
                <a16:creationId xmlns:a16="http://schemas.microsoft.com/office/drawing/2014/main" id="{99A8ACEA-3CE3-4BF3-9A83-D08D3CEA6C62}"/>
              </a:ext>
            </a:extLst>
          </p:cNvPr>
          <p:cNvGrpSpPr>
            <a:grpSpLocks/>
          </p:cNvGrpSpPr>
          <p:nvPr/>
        </p:nvGrpSpPr>
        <p:grpSpPr>
          <a:xfrm>
            <a:off x="4572000" y="1250529"/>
            <a:ext cx="2082165" cy="3237865"/>
            <a:chOff x="4762" y="4762"/>
            <a:chExt cx="2082164" cy="3237865"/>
          </a:xfrm>
        </p:grpSpPr>
        <p:pic>
          <p:nvPicPr>
            <p:cNvPr id="7" name="Image 71" descr="Ảnh có chứa văn bản, ảnh chụp màn hình, Phông chữ, số  Mô tả được tạo tự động (Rectangle)">
              <a:extLst>
                <a:ext uri="{FF2B5EF4-FFF2-40B4-BE49-F238E27FC236}">
                  <a16:creationId xmlns:a16="http://schemas.microsoft.com/office/drawing/2014/main" id="{6ADB4F70-693C-466A-814C-0F14D01A7D18}"/>
                </a:ext>
              </a:extLst>
            </p:cNvPr>
            <p:cNvPicPr/>
            <p:nvPr/>
          </p:nvPicPr>
          <p:blipFill>
            <a:blip r:embed="rId3" cstate="print"/>
            <a:stretch>
              <a:fillRect/>
            </a:stretch>
          </p:blipFill>
          <p:spPr>
            <a:xfrm>
              <a:off x="9588" y="9461"/>
              <a:ext cx="2072513" cy="3228340"/>
            </a:xfrm>
            <a:prstGeom prst="rect">
              <a:avLst/>
            </a:prstGeom>
          </p:spPr>
        </p:pic>
        <p:sp>
          <p:nvSpPr>
            <p:cNvPr id="8" name="Graphic 72">
              <a:extLst>
                <a:ext uri="{FF2B5EF4-FFF2-40B4-BE49-F238E27FC236}">
                  <a16:creationId xmlns:a16="http://schemas.microsoft.com/office/drawing/2014/main" id="{19855040-B67B-4A02-85ED-D9C1284D2A52}"/>
                </a:ext>
              </a:extLst>
            </p:cNvPr>
            <p:cNvSpPr/>
            <p:nvPr/>
          </p:nvSpPr>
          <p:spPr>
            <a:xfrm>
              <a:off x="4762" y="4762"/>
              <a:ext cx="2082164" cy="3237865"/>
            </a:xfrm>
            <a:custGeom>
              <a:avLst/>
              <a:gdLst/>
              <a:ahLst/>
              <a:cxnLst/>
              <a:rect l="l" t="t" r="r" b="b"/>
              <a:pathLst>
                <a:path w="2082164" h="3237865">
                  <a:moveTo>
                    <a:pt x="0" y="3237865"/>
                  </a:moveTo>
                  <a:lnTo>
                    <a:pt x="2082038" y="3237865"/>
                  </a:lnTo>
                  <a:lnTo>
                    <a:pt x="2082038" y="0"/>
                  </a:lnTo>
                  <a:lnTo>
                    <a:pt x="0" y="0"/>
                  </a:lnTo>
                  <a:lnTo>
                    <a:pt x="0" y="3237865"/>
                  </a:lnTo>
                  <a:close/>
                </a:path>
              </a:pathLst>
            </a:custGeom>
            <a:ln w="9525">
              <a:solidFill>
                <a:srgbClr val="000000"/>
              </a:solidFill>
              <a:prstDash val="solid"/>
            </a:ln>
          </p:spPr>
          <p:txBody>
            <a:bodyPr wrap="square" lIns="0" tIns="0" rIns="0" bIns="0" rtlCol="0">
              <a:prstTxWarp prst="textNoShape">
                <a:avLst/>
              </a:prstTxWarp>
              <a:noAutofit/>
            </a:bodyPr>
            <a:lstStyle/>
            <a:p>
              <a:endParaRPr lang="en-GB"/>
            </a:p>
          </p:txBody>
        </p:sp>
      </p:grpSp>
    </p:spTree>
    <p:extLst>
      <p:ext uri="{BB962C8B-B14F-4D97-AF65-F5344CB8AC3E}">
        <p14:creationId xmlns:p14="http://schemas.microsoft.com/office/powerpoint/2010/main" val="3263957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3824076" cy="279063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GB" sz="2000" b="1" dirty="0" err="1">
                <a:latin typeface="+mn-lt"/>
              </a:rPr>
              <a:t>Phần</a:t>
            </a:r>
            <a:r>
              <a:rPr lang="en-GB" sz="2000" b="1" dirty="0">
                <a:latin typeface="+mn-lt"/>
              </a:rPr>
              <a:t> Head</a:t>
            </a:r>
            <a:endParaRPr lang="en-GB" sz="1800" dirty="0">
              <a:latin typeface="+mn-lt"/>
            </a:endParaRPr>
          </a:p>
          <a:p>
            <a:pPr marL="0" lvl="0" indent="0"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grpSp>
        <p:nvGrpSpPr>
          <p:cNvPr id="8" name="Group 7">
            <a:extLst>
              <a:ext uri="{FF2B5EF4-FFF2-40B4-BE49-F238E27FC236}">
                <a16:creationId xmlns:a16="http://schemas.microsoft.com/office/drawing/2014/main" id="{0D1041C8-B7B4-4ABB-A10A-CD4AE2BBA566}"/>
              </a:ext>
            </a:extLst>
          </p:cNvPr>
          <p:cNvGrpSpPr>
            <a:grpSpLocks/>
          </p:cNvGrpSpPr>
          <p:nvPr/>
        </p:nvGrpSpPr>
        <p:grpSpPr>
          <a:xfrm>
            <a:off x="1470938" y="2041452"/>
            <a:ext cx="4809359" cy="2558902"/>
            <a:chOff x="4762" y="4762"/>
            <a:chExt cx="5724525" cy="3362325"/>
          </a:xfrm>
        </p:grpSpPr>
        <p:pic>
          <p:nvPicPr>
            <p:cNvPr id="9" name="Image 74" descr="Ảnh có chứa văn bản, ảnh chụp màn hình, Hình chữ nhật  Mô tả được tạo tự động (Rectangle)">
              <a:extLst>
                <a:ext uri="{FF2B5EF4-FFF2-40B4-BE49-F238E27FC236}">
                  <a16:creationId xmlns:a16="http://schemas.microsoft.com/office/drawing/2014/main" id="{C243095D-409A-496A-9662-B249CB43FB65}"/>
                </a:ext>
              </a:extLst>
            </p:cNvPr>
            <p:cNvPicPr/>
            <p:nvPr/>
          </p:nvPicPr>
          <p:blipFill>
            <a:blip r:embed="rId3" cstate="print"/>
            <a:stretch>
              <a:fillRect/>
            </a:stretch>
          </p:blipFill>
          <p:spPr>
            <a:xfrm>
              <a:off x="9525" y="9588"/>
              <a:ext cx="5648027" cy="3352799"/>
            </a:xfrm>
            <a:prstGeom prst="rect">
              <a:avLst/>
            </a:prstGeom>
          </p:spPr>
        </p:pic>
        <p:sp>
          <p:nvSpPr>
            <p:cNvPr id="10" name="Graphic 75">
              <a:extLst>
                <a:ext uri="{FF2B5EF4-FFF2-40B4-BE49-F238E27FC236}">
                  <a16:creationId xmlns:a16="http://schemas.microsoft.com/office/drawing/2014/main" id="{13EEA779-38E5-45D9-8D0E-7B38D0E6AE09}"/>
                </a:ext>
              </a:extLst>
            </p:cNvPr>
            <p:cNvSpPr/>
            <p:nvPr/>
          </p:nvSpPr>
          <p:spPr>
            <a:xfrm>
              <a:off x="4762" y="4762"/>
              <a:ext cx="5724525" cy="3362325"/>
            </a:xfrm>
            <a:custGeom>
              <a:avLst/>
              <a:gdLst/>
              <a:ahLst/>
              <a:cxnLst/>
              <a:rect l="l" t="t" r="r" b="b"/>
              <a:pathLst>
                <a:path w="5724525" h="3362325">
                  <a:moveTo>
                    <a:pt x="0" y="3362325"/>
                  </a:moveTo>
                  <a:lnTo>
                    <a:pt x="5724524" y="3362325"/>
                  </a:lnTo>
                  <a:lnTo>
                    <a:pt x="5724524" y="0"/>
                  </a:lnTo>
                  <a:lnTo>
                    <a:pt x="0" y="0"/>
                  </a:lnTo>
                  <a:lnTo>
                    <a:pt x="0" y="3362325"/>
                  </a:lnTo>
                  <a:close/>
                </a:path>
              </a:pathLst>
            </a:custGeom>
            <a:ln w="9524">
              <a:solidFill>
                <a:srgbClr val="000000"/>
              </a:solidFill>
              <a:prstDash val="solid"/>
            </a:ln>
          </p:spPr>
          <p:txBody>
            <a:bodyPr wrap="square" lIns="0" tIns="0" rIns="0" bIns="0" rtlCol="0">
              <a:prstTxWarp prst="textNoShape">
                <a:avLst/>
              </a:prstTxWarp>
              <a:noAutofit/>
            </a:bodyPr>
            <a:lstStyle/>
            <a:p>
              <a:endParaRPr lang="en-GB"/>
            </a:p>
          </p:txBody>
        </p:sp>
      </p:grpSp>
    </p:spTree>
    <p:extLst>
      <p:ext uri="{BB962C8B-B14F-4D97-AF65-F5344CB8AC3E}">
        <p14:creationId xmlns:p14="http://schemas.microsoft.com/office/powerpoint/2010/main" val="1265461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56063"/>
            <a:ext cx="3824076" cy="279063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GB" sz="2000" b="1" dirty="0" err="1">
                <a:latin typeface="+mn-lt"/>
              </a:rPr>
              <a:t>Phần</a:t>
            </a:r>
            <a:r>
              <a:rPr lang="en-GB" sz="2000" b="1" dirty="0">
                <a:latin typeface="+mn-lt"/>
              </a:rPr>
              <a:t> Neck</a:t>
            </a:r>
            <a:endParaRPr lang="en-GB" sz="1800" dirty="0">
              <a:latin typeface="+mn-lt"/>
            </a:endParaRPr>
          </a:p>
          <a:p>
            <a:pPr marL="0" lvl="0" indent="0"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pic>
        <p:nvPicPr>
          <p:cNvPr id="3" name="Picture 2">
            <a:extLst>
              <a:ext uri="{FF2B5EF4-FFF2-40B4-BE49-F238E27FC236}">
                <a16:creationId xmlns:a16="http://schemas.microsoft.com/office/drawing/2014/main" id="{B2B07B8D-6F56-426A-B2CA-F34462CE0739}"/>
              </a:ext>
            </a:extLst>
          </p:cNvPr>
          <p:cNvPicPr>
            <a:picLocks noChangeAspect="1"/>
          </p:cNvPicPr>
          <p:nvPr/>
        </p:nvPicPr>
        <p:blipFill>
          <a:blip r:embed="rId3"/>
          <a:stretch>
            <a:fillRect/>
          </a:stretch>
        </p:blipFill>
        <p:spPr>
          <a:xfrm>
            <a:off x="1346679" y="1884569"/>
            <a:ext cx="5210065" cy="2838168"/>
          </a:xfrm>
          <a:prstGeom prst="rect">
            <a:avLst/>
          </a:prstGeom>
        </p:spPr>
      </p:pic>
    </p:spTree>
    <p:extLst>
      <p:ext uri="{BB962C8B-B14F-4D97-AF65-F5344CB8AC3E}">
        <p14:creationId xmlns:p14="http://schemas.microsoft.com/office/powerpoint/2010/main" val="3401216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56064"/>
            <a:ext cx="6255387"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Thuật</a:t>
            </a:r>
            <a:r>
              <a:rPr lang="en-GB" sz="2000" b="1" dirty="0">
                <a:latin typeface="+mn-lt"/>
              </a:rPr>
              <a:t> </a:t>
            </a:r>
            <a:r>
              <a:rPr lang="en-GB" sz="2000" b="1" dirty="0" err="1">
                <a:latin typeface="+mn-lt"/>
              </a:rPr>
              <a:t>toán</a:t>
            </a:r>
            <a:r>
              <a:rPr lang="en-GB" sz="2000" b="1" dirty="0">
                <a:latin typeface="+mn-lt"/>
              </a:rPr>
              <a:t> Deep SORT</a:t>
            </a:r>
            <a:endParaRPr lang="en-GB" sz="1800" dirty="0">
              <a:latin typeface="+mn-lt"/>
            </a:endParaRPr>
          </a:p>
          <a:p>
            <a:pPr marL="0" lvl="0" indent="0" algn="just"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CC676D4E-7623-4FBC-B7E5-9F73F0B34F43}"/>
              </a:ext>
            </a:extLst>
          </p:cNvPr>
          <p:cNvPicPr>
            <a:picLocks noChangeAspect="1"/>
          </p:cNvPicPr>
          <p:nvPr/>
        </p:nvPicPr>
        <p:blipFill>
          <a:blip r:embed="rId3"/>
          <a:stretch>
            <a:fillRect/>
          </a:stretch>
        </p:blipFill>
        <p:spPr>
          <a:xfrm>
            <a:off x="1351007" y="1986469"/>
            <a:ext cx="5537318" cy="2659878"/>
          </a:xfrm>
          <a:prstGeom prst="rect">
            <a:avLst/>
          </a:prstGeom>
        </p:spPr>
      </p:pic>
    </p:spTree>
    <p:extLst>
      <p:ext uri="{BB962C8B-B14F-4D97-AF65-F5344CB8AC3E}">
        <p14:creationId xmlns:p14="http://schemas.microsoft.com/office/powerpoint/2010/main" val="2963021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56064"/>
            <a:ext cx="6255387"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Ngôn</a:t>
            </a:r>
            <a:r>
              <a:rPr lang="en-GB" sz="2000" b="1" dirty="0">
                <a:latin typeface="+mn-lt"/>
              </a:rPr>
              <a:t> </a:t>
            </a:r>
            <a:r>
              <a:rPr lang="en-GB" sz="2000" b="1" dirty="0" err="1">
                <a:latin typeface="+mn-lt"/>
              </a:rPr>
              <a:t>ngữ</a:t>
            </a:r>
            <a:r>
              <a:rPr lang="en-GB" sz="2000" b="1" dirty="0">
                <a:latin typeface="+mn-lt"/>
              </a:rPr>
              <a:t> </a:t>
            </a:r>
            <a:r>
              <a:rPr lang="en-GB" sz="2000" b="1" dirty="0" err="1">
                <a:latin typeface="+mn-lt"/>
              </a:rPr>
              <a:t>thiết</a:t>
            </a:r>
            <a:r>
              <a:rPr lang="en-GB" sz="2000" b="1" dirty="0">
                <a:latin typeface="+mn-lt"/>
              </a:rPr>
              <a:t> </a:t>
            </a:r>
            <a:r>
              <a:rPr lang="en-GB" sz="2000" b="1" dirty="0" err="1">
                <a:latin typeface="+mn-lt"/>
              </a:rPr>
              <a:t>kế</a:t>
            </a:r>
            <a:r>
              <a:rPr lang="en-GB" sz="2000" b="1" dirty="0">
                <a:latin typeface="+mn-lt"/>
              </a:rPr>
              <a:t> Website</a:t>
            </a:r>
            <a:endParaRPr lang="en-GB" sz="1800" dirty="0">
              <a:latin typeface="+mn-lt"/>
            </a:endParaRPr>
          </a:p>
          <a:p>
            <a:pPr marL="285750" indent="-285750" algn="just">
              <a:buFont typeface="Wingdings" panose="05000000000000000000" pitchFamily="2" charset="2"/>
              <a:buChar char="§"/>
            </a:pPr>
            <a:r>
              <a:rPr lang="en-GB" sz="1800" dirty="0" err="1">
                <a:latin typeface="+mn-lt"/>
              </a:rPr>
              <a:t>Ngôn</a:t>
            </a:r>
            <a:r>
              <a:rPr lang="en-GB" sz="1800" dirty="0">
                <a:latin typeface="+mn-lt"/>
              </a:rPr>
              <a:t> </a:t>
            </a:r>
            <a:r>
              <a:rPr lang="en-GB" sz="1800" dirty="0" err="1">
                <a:latin typeface="+mn-lt"/>
              </a:rPr>
              <a:t>ngữ</a:t>
            </a:r>
            <a:r>
              <a:rPr lang="en-GB" sz="1800" dirty="0">
                <a:latin typeface="+mn-lt"/>
              </a:rPr>
              <a:t> </a:t>
            </a:r>
            <a:r>
              <a:rPr lang="en-GB" sz="1800" dirty="0" err="1">
                <a:latin typeface="+mn-lt"/>
              </a:rPr>
              <a:t>thiết</a:t>
            </a:r>
            <a:r>
              <a:rPr lang="en-GB" sz="1800" dirty="0">
                <a:latin typeface="+mn-lt"/>
              </a:rPr>
              <a:t> </a:t>
            </a:r>
            <a:r>
              <a:rPr lang="en-GB" sz="1800" dirty="0" err="1">
                <a:latin typeface="+mn-lt"/>
              </a:rPr>
              <a:t>kế</a:t>
            </a:r>
            <a:r>
              <a:rPr lang="en-GB" sz="1800" dirty="0">
                <a:latin typeface="+mn-lt"/>
              </a:rPr>
              <a:t> </a:t>
            </a:r>
            <a:r>
              <a:rPr lang="en-GB" sz="1800" dirty="0" err="1">
                <a:latin typeface="+mn-lt"/>
              </a:rPr>
              <a:t>giao</a:t>
            </a:r>
            <a:r>
              <a:rPr lang="en-GB" sz="1800" dirty="0">
                <a:latin typeface="+mn-lt"/>
              </a:rPr>
              <a:t> </a:t>
            </a:r>
            <a:r>
              <a:rPr lang="en-GB" sz="1800" dirty="0" err="1">
                <a:latin typeface="+mn-lt"/>
              </a:rPr>
              <a:t>diện</a:t>
            </a:r>
            <a:r>
              <a:rPr lang="en-GB" sz="1800" dirty="0">
                <a:latin typeface="+mn-lt"/>
              </a:rPr>
              <a:t> website</a:t>
            </a:r>
          </a:p>
          <a:p>
            <a:pPr marL="0" indent="0" algn="just">
              <a:buNone/>
            </a:pPr>
            <a:r>
              <a:rPr lang="en-GB" sz="1800" dirty="0">
                <a:latin typeface="+mn-lt"/>
              </a:rPr>
              <a:t>     - HTML, CSS, JS</a:t>
            </a:r>
          </a:p>
          <a:p>
            <a:pPr marL="0" indent="0" algn="just">
              <a:buNone/>
            </a:pPr>
            <a:r>
              <a:rPr lang="en-GB" sz="1800" dirty="0">
                <a:latin typeface="+mn-lt"/>
              </a:rPr>
              <a:t>     - </a:t>
            </a:r>
            <a:r>
              <a:rPr lang="en-GB" sz="1800" dirty="0" err="1">
                <a:latin typeface="+mn-lt"/>
              </a:rPr>
              <a:t>Chartjs</a:t>
            </a:r>
            <a:r>
              <a:rPr lang="en-GB" sz="1800" dirty="0">
                <a:latin typeface="+mn-lt"/>
              </a:rPr>
              <a:t>, Ajax, jQuery</a:t>
            </a:r>
          </a:p>
          <a:p>
            <a:pPr marL="285750" indent="-285750" algn="just">
              <a:buFont typeface="Wingdings" panose="05000000000000000000" pitchFamily="2" charset="2"/>
              <a:buChar char="§"/>
            </a:pPr>
            <a:r>
              <a:rPr lang="en-GB" sz="1800" dirty="0" err="1">
                <a:latin typeface="+mn-lt"/>
              </a:rPr>
              <a:t>Ngôn</a:t>
            </a:r>
            <a:r>
              <a:rPr lang="en-GB" sz="1800" dirty="0">
                <a:latin typeface="+mn-lt"/>
              </a:rPr>
              <a:t> </a:t>
            </a:r>
            <a:r>
              <a:rPr lang="en-GB" sz="1800" dirty="0" err="1">
                <a:latin typeface="+mn-lt"/>
              </a:rPr>
              <a:t>ngữ</a:t>
            </a:r>
            <a:r>
              <a:rPr lang="en-GB" sz="1800" dirty="0">
                <a:latin typeface="+mn-lt"/>
              </a:rPr>
              <a:t> </a:t>
            </a:r>
            <a:r>
              <a:rPr lang="en-GB" sz="1800" dirty="0" err="1">
                <a:latin typeface="+mn-lt"/>
              </a:rPr>
              <a:t>thiết</a:t>
            </a:r>
            <a:r>
              <a:rPr lang="en-GB" sz="1800" dirty="0">
                <a:latin typeface="+mn-lt"/>
              </a:rPr>
              <a:t> </a:t>
            </a:r>
            <a:r>
              <a:rPr lang="en-GB" sz="1800" dirty="0" err="1">
                <a:latin typeface="+mn-lt"/>
              </a:rPr>
              <a:t>kế</a:t>
            </a:r>
            <a:r>
              <a:rPr lang="en-GB" sz="1800" dirty="0">
                <a:latin typeface="+mn-lt"/>
              </a:rPr>
              <a:t> Backend</a:t>
            </a:r>
          </a:p>
          <a:p>
            <a:pPr marL="285750" indent="-285750" algn="just">
              <a:buFont typeface="Wingdings" panose="05000000000000000000" pitchFamily="2" charset="2"/>
              <a:buChar char="§"/>
            </a:pPr>
            <a:r>
              <a:rPr lang="en-GB" sz="1800" dirty="0" err="1">
                <a:latin typeface="+mn-lt"/>
              </a:rPr>
              <a:t>Cơ</a:t>
            </a:r>
            <a:r>
              <a:rPr lang="en-GB" sz="1800" dirty="0">
                <a:latin typeface="+mn-lt"/>
              </a:rPr>
              <a:t> </a:t>
            </a:r>
            <a:r>
              <a:rPr lang="en-GB" sz="1800" dirty="0" err="1">
                <a:latin typeface="+mn-lt"/>
              </a:rPr>
              <a:t>sở</a:t>
            </a:r>
            <a:r>
              <a:rPr lang="en-GB" sz="1800" dirty="0">
                <a:latin typeface="+mn-lt"/>
              </a:rPr>
              <a:t> </a:t>
            </a:r>
            <a:r>
              <a:rPr lang="en-GB" sz="1800" dirty="0" err="1">
                <a:latin typeface="+mn-lt"/>
              </a:rPr>
              <a:t>dữ</a:t>
            </a:r>
            <a:r>
              <a:rPr lang="en-GB" sz="1800" dirty="0">
                <a:latin typeface="+mn-lt"/>
              </a:rPr>
              <a:t> </a:t>
            </a:r>
            <a:r>
              <a:rPr lang="en-GB" sz="1800" dirty="0" err="1">
                <a:latin typeface="+mn-lt"/>
              </a:rPr>
              <a:t>liệu</a:t>
            </a:r>
            <a:r>
              <a:rPr lang="en-GB" sz="1800" dirty="0">
                <a:latin typeface="+mn-lt"/>
              </a:rPr>
              <a:t> MySQL</a:t>
            </a: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1213092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1049079" y="1661762"/>
            <a:ext cx="7463456"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Bahnschrift" panose="020B0502040204020203" pitchFamily="34" charset="0"/>
              </a:rPr>
              <a:t>3.PHƯƠNG PHÁP THỰC HIỆN</a:t>
            </a:r>
            <a:endParaRPr dirty="0">
              <a:latin typeface="Bahnschrift" panose="020B0502040204020203" pitchFamily="34" charset="0"/>
            </a:endParaRPr>
          </a:p>
        </p:txBody>
      </p:sp>
    </p:spTree>
    <p:extLst>
      <p:ext uri="{BB962C8B-B14F-4D97-AF65-F5344CB8AC3E}">
        <p14:creationId xmlns:p14="http://schemas.microsoft.com/office/powerpoint/2010/main" val="4089383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84372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000" b="1" dirty="0">
                <a:latin typeface="+mn-lt"/>
              </a:rPr>
              <a:t>Giới thiệu </a:t>
            </a:r>
            <a:r>
              <a:rPr lang="en-GB" sz="2000" b="1" dirty="0" err="1">
                <a:latin typeface="+mn-lt"/>
              </a:rPr>
              <a:t>chương</a:t>
            </a:r>
            <a:endParaRPr lang="en-GB" sz="1800" dirty="0">
              <a:latin typeface="+mn-lt"/>
            </a:endParaRPr>
          </a:p>
          <a:p>
            <a:pPr marL="285750" indent="-285750">
              <a:lnSpc>
                <a:spcPct val="150000"/>
              </a:lnSpc>
              <a:buFont typeface="Wingdings" panose="05000000000000000000" pitchFamily="2" charset="2"/>
              <a:buChar char="§"/>
            </a:pPr>
            <a:r>
              <a:rPr lang="en-GB" sz="1800" dirty="0" err="1">
                <a:latin typeface="+mn-lt"/>
              </a:rPr>
              <a:t>Sơ</a:t>
            </a:r>
            <a:r>
              <a:rPr lang="en-GB" sz="1800" dirty="0">
                <a:latin typeface="+mn-lt"/>
              </a:rPr>
              <a:t> </a:t>
            </a:r>
            <a:r>
              <a:rPr lang="en-GB" sz="1800" dirty="0" err="1">
                <a:latin typeface="+mn-lt"/>
              </a:rPr>
              <a:t>đồ</a:t>
            </a:r>
            <a:r>
              <a:rPr lang="en-GB" sz="1800" dirty="0">
                <a:latin typeface="+mn-lt"/>
              </a:rPr>
              <a:t> </a:t>
            </a:r>
            <a:r>
              <a:rPr lang="en-GB" sz="1800" dirty="0" err="1">
                <a:latin typeface="+mn-lt"/>
              </a:rPr>
              <a:t>khối</a:t>
            </a:r>
            <a:r>
              <a:rPr lang="en-GB" sz="1800" dirty="0">
                <a:latin typeface="+mn-lt"/>
              </a:rPr>
              <a:t> </a:t>
            </a:r>
            <a:r>
              <a:rPr lang="en-GB" sz="1800" dirty="0" err="1">
                <a:latin typeface="+mn-lt"/>
              </a:rPr>
              <a:t>hệ</a:t>
            </a:r>
            <a:r>
              <a:rPr lang="en-GB" sz="1800" dirty="0">
                <a:latin typeface="+mn-lt"/>
              </a:rPr>
              <a:t> </a:t>
            </a:r>
            <a:r>
              <a:rPr lang="en-GB" sz="1800" dirty="0" err="1">
                <a:latin typeface="+mn-lt"/>
              </a:rPr>
              <a:t>thống</a:t>
            </a:r>
            <a:endParaRPr lang="en-GB" sz="1800" dirty="0">
              <a:latin typeface="+mn-lt"/>
            </a:endParaRPr>
          </a:p>
          <a:p>
            <a:pPr marL="285750" indent="-285750">
              <a:buFont typeface="Wingdings" panose="05000000000000000000" pitchFamily="2" charset="2"/>
              <a:buChar char="§"/>
            </a:pPr>
            <a:r>
              <a:rPr lang="en-GB" sz="1800" dirty="0" err="1">
                <a:latin typeface="+mn-lt"/>
              </a:rPr>
              <a:t>Phát</a:t>
            </a:r>
            <a:r>
              <a:rPr lang="en-GB" sz="1800" dirty="0">
                <a:latin typeface="+mn-lt"/>
              </a:rPr>
              <a:t> </a:t>
            </a:r>
            <a:r>
              <a:rPr lang="en-GB" sz="1800" dirty="0" err="1">
                <a:latin typeface="+mn-lt"/>
              </a:rPr>
              <a:t>hiện</a:t>
            </a:r>
            <a:r>
              <a:rPr lang="en-GB" sz="1800" dirty="0">
                <a:latin typeface="+mn-lt"/>
              </a:rPr>
              <a:t> </a:t>
            </a:r>
            <a:r>
              <a:rPr lang="en-GB" sz="1800" dirty="0" err="1">
                <a:latin typeface="+mn-lt"/>
              </a:rPr>
              <a:t>và</a:t>
            </a:r>
            <a:r>
              <a:rPr lang="en-GB" sz="1800" dirty="0">
                <a:latin typeface="+mn-lt"/>
              </a:rPr>
              <a:t> </a:t>
            </a:r>
            <a:r>
              <a:rPr lang="en-GB" sz="1800" dirty="0" err="1">
                <a:latin typeface="+mn-lt"/>
              </a:rPr>
              <a:t>phân</a:t>
            </a:r>
            <a:r>
              <a:rPr lang="en-GB" sz="1800" dirty="0">
                <a:latin typeface="+mn-lt"/>
              </a:rPr>
              <a:t> </a:t>
            </a:r>
            <a:r>
              <a:rPr lang="en-GB" sz="1800" dirty="0" err="1">
                <a:latin typeface="+mn-lt"/>
              </a:rPr>
              <a:t>loại</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 </a:t>
            </a:r>
            <a:r>
              <a:rPr lang="en-GB" sz="1800" dirty="0" err="1">
                <a:latin typeface="+mn-lt"/>
              </a:rPr>
              <a:t>giao</a:t>
            </a:r>
            <a:r>
              <a:rPr lang="en-GB" sz="1800" dirty="0">
                <a:latin typeface="+mn-lt"/>
              </a:rPr>
              <a:t> </a:t>
            </a:r>
            <a:r>
              <a:rPr lang="en-GB" sz="1800" dirty="0" err="1">
                <a:latin typeface="+mn-lt"/>
              </a:rPr>
              <a:t>thông</a:t>
            </a:r>
            <a:endParaRPr lang="en-GB" sz="1800" dirty="0">
              <a:latin typeface="+mn-lt"/>
            </a:endParaRPr>
          </a:p>
          <a:p>
            <a:pPr marL="285750" indent="-285750">
              <a:buFont typeface="Wingdings" panose="05000000000000000000" pitchFamily="2" charset="2"/>
              <a:buChar char="§"/>
            </a:pPr>
            <a:r>
              <a:rPr lang="en-GB" sz="1800" dirty="0" err="1">
                <a:latin typeface="+mn-lt"/>
              </a:rPr>
              <a:t>Thuật</a:t>
            </a:r>
            <a:r>
              <a:rPr lang="en-GB" sz="1800" dirty="0">
                <a:latin typeface="+mn-lt"/>
              </a:rPr>
              <a:t> </a:t>
            </a:r>
            <a:r>
              <a:rPr lang="en-GB" sz="1800" dirty="0" err="1">
                <a:latin typeface="+mn-lt"/>
              </a:rPr>
              <a:t>toán</a:t>
            </a:r>
            <a:r>
              <a:rPr lang="en-GB" sz="1800" dirty="0">
                <a:latin typeface="+mn-lt"/>
              </a:rPr>
              <a:t> </a:t>
            </a:r>
            <a:r>
              <a:rPr lang="en-GB" sz="1800" dirty="0" err="1">
                <a:latin typeface="+mn-lt"/>
              </a:rPr>
              <a:t>phát</a:t>
            </a:r>
            <a:r>
              <a:rPr lang="en-GB" sz="1800" dirty="0">
                <a:latin typeface="+mn-lt"/>
              </a:rPr>
              <a:t> </a:t>
            </a:r>
            <a:r>
              <a:rPr lang="en-GB" sz="1800" dirty="0" err="1">
                <a:latin typeface="+mn-lt"/>
              </a:rPr>
              <a:t>hiện</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 di </a:t>
            </a:r>
            <a:r>
              <a:rPr lang="en-GB" sz="1800" dirty="0" err="1">
                <a:latin typeface="+mn-lt"/>
              </a:rPr>
              <a:t>chuyển</a:t>
            </a:r>
            <a:r>
              <a:rPr lang="en-GB" sz="1800" dirty="0">
                <a:latin typeface="+mn-lt"/>
              </a:rPr>
              <a:t> </a:t>
            </a:r>
            <a:r>
              <a:rPr lang="en-GB" sz="1800" dirty="0" err="1">
                <a:latin typeface="+mn-lt"/>
              </a:rPr>
              <a:t>sai</a:t>
            </a:r>
            <a:r>
              <a:rPr lang="en-GB" sz="1800" dirty="0">
                <a:latin typeface="+mn-lt"/>
              </a:rPr>
              <a:t> </a:t>
            </a:r>
            <a:r>
              <a:rPr lang="en-GB" sz="1800" dirty="0" err="1">
                <a:latin typeface="+mn-lt"/>
              </a:rPr>
              <a:t>làn</a:t>
            </a:r>
            <a:r>
              <a:rPr lang="en-GB" sz="1800" dirty="0">
                <a:latin typeface="+mn-lt"/>
              </a:rPr>
              <a:t> </a:t>
            </a:r>
            <a:r>
              <a:rPr lang="en-GB" sz="1800" dirty="0" err="1">
                <a:latin typeface="+mn-lt"/>
              </a:rPr>
              <a:t>đường</a:t>
            </a:r>
            <a:endParaRPr lang="en-GB" sz="1800" dirty="0">
              <a:latin typeface="+mn-lt"/>
            </a:endParaRPr>
          </a:p>
          <a:p>
            <a:pPr marL="285750" indent="-285750">
              <a:buFont typeface="Wingdings" panose="05000000000000000000" pitchFamily="2" charset="2"/>
              <a:buChar char="§"/>
            </a:pPr>
            <a:r>
              <a:rPr lang="vi-VN" sz="1800" dirty="0">
                <a:latin typeface="+mn-lt"/>
              </a:rPr>
              <a:t>Phương pháp phát hiện vi phạm không đội mũ bảo hiểm</a:t>
            </a:r>
            <a:endParaRPr lang="en-GB" sz="1800" dirty="0">
              <a:latin typeface="+mn-lt"/>
            </a:endParaRPr>
          </a:p>
          <a:p>
            <a:pPr marL="285750" indent="-285750">
              <a:buFont typeface="Wingdings" panose="05000000000000000000" pitchFamily="2" charset="2"/>
              <a:buChar char="§"/>
            </a:pPr>
            <a:r>
              <a:rPr lang="en-GB" sz="1800" dirty="0" err="1">
                <a:latin typeface="+mn-lt"/>
              </a:rPr>
              <a:t>Kết</a:t>
            </a:r>
            <a:r>
              <a:rPr lang="en-GB" sz="1800" dirty="0">
                <a:latin typeface="+mn-lt"/>
              </a:rPr>
              <a:t> </a:t>
            </a:r>
            <a:r>
              <a:rPr lang="en-GB" sz="1800" dirty="0" err="1">
                <a:latin typeface="+mn-lt"/>
              </a:rPr>
              <a:t>hợp</a:t>
            </a:r>
            <a:r>
              <a:rPr lang="en-GB" sz="1800" dirty="0">
                <a:latin typeface="+mn-lt"/>
              </a:rPr>
              <a:t> Website </a:t>
            </a:r>
            <a:r>
              <a:rPr lang="en-GB" sz="1800" dirty="0" err="1">
                <a:latin typeface="+mn-lt"/>
              </a:rPr>
              <a:t>cho</a:t>
            </a:r>
            <a:r>
              <a:rPr lang="en-GB" sz="1800" dirty="0">
                <a:latin typeface="+mn-lt"/>
              </a:rPr>
              <a:t> </a:t>
            </a:r>
            <a:r>
              <a:rPr lang="en-GB" sz="1800" dirty="0" err="1">
                <a:latin typeface="+mn-lt"/>
              </a:rPr>
              <a:t>hệ</a:t>
            </a:r>
            <a:r>
              <a:rPr lang="en-GB" sz="1800" dirty="0">
                <a:latin typeface="+mn-lt"/>
              </a:rPr>
              <a:t> </a:t>
            </a:r>
            <a:r>
              <a:rPr lang="en-GB" sz="1800" dirty="0" err="1">
                <a:latin typeface="+mn-lt"/>
              </a:rPr>
              <a:t>thống</a:t>
            </a:r>
            <a:r>
              <a:rPr lang="en-GB" sz="1800" dirty="0">
                <a:latin typeface="+mn-lt"/>
              </a:rPr>
              <a:t> </a:t>
            </a:r>
            <a:r>
              <a:rPr lang="en-GB" sz="1800" dirty="0" err="1">
                <a:latin typeface="+mn-lt"/>
              </a:rPr>
              <a:t>giám</a:t>
            </a:r>
            <a:r>
              <a:rPr lang="en-GB" sz="1800" dirty="0">
                <a:latin typeface="+mn-lt"/>
              </a:rPr>
              <a:t> </a:t>
            </a:r>
            <a:r>
              <a:rPr lang="en-GB" sz="1800" dirty="0" err="1">
                <a:latin typeface="+mn-lt"/>
              </a:rPr>
              <a:t>sát</a:t>
            </a:r>
            <a:r>
              <a:rPr lang="en-GB" sz="1800" dirty="0">
                <a:latin typeface="+mn-lt"/>
              </a:rPr>
              <a:t> </a:t>
            </a:r>
            <a:r>
              <a:rPr lang="en-GB" sz="1800" dirty="0" err="1">
                <a:latin typeface="+mn-lt"/>
              </a:rPr>
              <a:t>giao</a:t>
            </a:r>
            <a:r>
              <a:rPr lang="en-GB" sz="1800" dirty="0">
                <a:latin typeface="+mn-lt"/>
              </a:rPr>
              <a:t> </a:t>
            </a:r>
            <a:r>
              <a:rPr lang="en-GB" sz="1800" dirty="0" err="1">
                <a:latin typeface="+mn-lt"/>
              </a:rPr>
              <a:t>thông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10313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84372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Sơ</a:t>
            </a:r>
            <a:r>
              <a:rPr lang="en-GB" sz="2000" b="1" dirty="0">
                <a:latin typeface="+mn-lt"/>
              </a:rPr>
              <a:t> </a:t>
            </a:r>
            <a:r>
              <a:rPr lang="en-GB" sz="2000" b="1" dirty="0" err="1">
                <a:latin typeface="+mn-lt"/>
              </a:rPr>
              <a:t>đồ</a:t>
            </a:r>
            <a:r>
              <a:rPr lang="en-GB" sz="2000" b="1" dirty="0">
                <a:latin typeface="+mn-lt"/>
              </a:rPr>
              <a:t> </a:t>
            </a:r>
            <a:r>
              <a:rPr lang="en-GB" sz="2000" b="1" dirty="0" err="1">
                <a:latin typeface="+mn-lt"/>
              </a:rPr>
              <a:t>khối</a:t>
            </a:r>
            <a:r>
              <a:rPr lang="en-GB" sz="2000" b="1" dirty="0">
                <a:latin typeface="+mn-lt"/>
              </a:rPr>
              <a:t> </a:t>
            </a:r>
            <a:r>
              <a:rPr lang="en-GB" sz="2000" b="1" dirty="0" err="1">
                <a:latin typeface="+mn-lt"/>
              </a:rPr>
              <a:t>hệ</a:t>
            </a:r>
            <a:r>
              <a:rPr lang="en-GB" sz="2000" b="1" dirty="0">
                <a:latin typeface="+mn-lt"/>
              </a:rPr>
              <a:t> </a:t>
            </a:r>
            <a:r>
              <a:rPr lang="en-GB" sz="2000" b="1" dirty="0" err="1">
                <a:latin typeface="+mn-lt"/>
              </a:rPr>
              <a:t>thống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pic>
        <p:nvPicPr>
          <p:cNvPr id="6" name="Image 91">
            <a:extLst>
              <a:ext uri="{FF2B5EF4-FFF2-40B4-BE49-F238E27FC236}">
                <a16:creationId xmlns:a16="http://schemas.microsoft.com/office/drawing/2014/main" id="{A66A2525-5DC0-4C0B-B82B-B503001A1336}"/>
              </a:ext>
            </a:extLst>
          </p:cNvPr>
          <p:cNvPicPr/>
          <p:nvPr/>
        </p:nvPicPr>
        <p:blipFill>
          <a:blip r:embed="rId3" cstate="print"/>
          <a:stretch>
            <a:fillRect/>
          </a:stretch>
        </p:blipFill>
        <p:spPr>
          <a:xfrm>
            <a:off x="2152358" y="1871330"/>
            <a:ext cx="3660108" cy="2966417"/>
          </a:xfrm>
          <a:prstGeom prst="rect">
            <a:avLst/>
          </a:prstGeom>
        </p:spPr>
      </p:pic>
    </p:spTree>
    <p:extLst>
      <p:ext uri="{BB962C8B-B14F-4D97-AF65-F5344CB8AC3E}">
        <p14:creationId xmlns:p14="http://schemas.microsoft.com/office/powerpoint/2010/main" val="1944209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84372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Phát</a:t>
            </a:r>
            <a:r>
              <a:rPr lang="en-GB" sz="2000" b="1" dirty="0">
                <a:latin typeface="+mn-lt"/>
              </a:rPr>
              <a:t> </a:t>
            </a:r>
            <a:r>
              <a:rPr lang="en-GB" sz="2000" b="1" dirty="0" err="1">
                <a:latin typeface="+mn-lt"/>
              </a:rPr>
              <a:t>hiện</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phân</a:t>
            </a:r>
            <a:r>
              <a:rPr lang="en-GB" sz="2000" b="1" dirty="0">
                <a:latin typeface="+mn-lt"/>
              </a:rPr>
              <a:t> </a:t>
            </a:r>
            <a:r>
              <a:rPr lang="en-GB" sz="2000" b="1" dirty="0" err="1">
                <a:latin typeface="+mn-lt"/>
              </a:rPr>
              <a:t>loại</a:t>
            </a:r>
            <a:r>
              <a:rPr lang="en-GB" sz="2000" b="1" dirty="0">
                <a:latin typeface="+mn-lt"/>
              </a:rPr>
              <a:t> </a:t>
            </a:r>
            <a:r>
              <a:rPr lang="en-GB" sz="2000" b="1" dirty="0" err="1">
                <a:latin typeface="+mn-lt"/>
              </a:rPr>
              <a:t>phương</a:t>
            </a:r>
            <a:r>
              <a:rPr lang="en-GB" sz="2000" b="1" dirty="0">
                <a:latin typeface="+mn-lt"/>
              </a:rPr>
              <a:t> </a:t>
            </a:r>
            <a:r>
              <a:rPr lang="en-GB" sz="2000" b="1" dirty="0" err="1">
                <a:latin typeface="+mn-lt"/>
              </a:rPr>
              <a:t>tiện</a:t>
            </a:r>
            <a:r>
              <a:rPr lang="en-GB" sz="2000" b="1" dirty="0">
                <a:latin typeface="+mn-lt"/>
              </a:rPr>
              <a:t> </a:t>
            </a:r>
            <a:r>
              <a:rPr lang="en-GB" sz="2000" b="1" dirty="0" err="1">
                <a:latin typeface="+mn-lt"/>
              </a:rPr>
              <a:t>giao</a:t>
            </a:r>
            <a:r>
              <a:rPr lang="en-GB" sz="2000" b="1" dirty="0">
                <a:latin typeface="+mn-lt"/>
              </a:rPr>
              <a:t> </a:t>
            </a:r>
            <a:r>
              <a:rPr lang="en-GB" sz="2000" b="1" dirty="0" err="1">
                <a:latin typeface="+mn-lt"/>
              </a:rPr>
              <a:t>thông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pic>
        <p:nvPicPr>
          <p:cNvPr id="7" name="Image 92">
            <a:extLst>
              <a:ext uri="{FF2B5EF4-FFF2-40B4-BE49-F238E27FC236}">
                <a16:creationId xmlns:a16="http://schemas.microsoft.com/office/drawing/2014/main" id="{544B3772-102E-44DC-BE19-7C203989AAE4}"/>
              </a:ext>
            </a:extLst>
          </p:cNvPr>
          <p:cNvPicPr/>
          <p:nvPr/>
        </p:nvPicPr>
        <p:blipFill>
          <a:blip r:embed="rId3" cstate="print"/>
          <a:stretch>
            <a:fillRect/>
          </a:stretch>
        </p:blipFill>
        <p:spPr>
          <a:xfrm>
            <a:off x="1640205" y="1998921"/>
            <a:ext cx="4462883" cy="2919554"/>
          </a:xfrm>
          <a:prstGeom prst="rect">
            <a:avLst/>
          </a:prstGeom>
        </p:spPr>
      </p:pic>
    </p:spTree>
    <p:extLst>
      <p:ext uri="{BB962C8B-B14F-4D97-AF65-F5344CB8AC3E}">
        <p14:creationId xmlns:p14="http://schemas.microsoft.com/office/powerpoint/2010/main" val="3245308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84372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Phát</a:t>
            </a:r>
            <a:r>
              <a:rPr lang="en-GB" sz="2000" b="1" dirty="0">
                <a:latin typeface="+mn-lt"/>
              </a:rPr>
              <a:t> </a:t>
            </a:r>
            <a:r>
              <a:rPr lang="en-GB" sz="2000" b="1" dirty="0" err="1">
                <a:latin typeface="+mn-lt"/>
              </a:rPr>
              <a:t>hiện</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phân</a:t>
            </a:r>
            <a:r>
              <a:rPr lang="en-GB" sz="2000" b="1" dirty="0">
                <a:latin typeface="+mn-lt"/>
              </a:rPr>
              <a:t> </a:t>
            </a:r>
            <a:r>
              <a:rPr lang="en-GB" sz="2000" b="1" dirty="0" err="1">
                <a:latin typeface="+mn-lt"/>
              </a:rPr>
              <a:t>loại</a:t>
            </a:r>
            <a:r>
              <a:rPr lang="en-GB" sz="2000" b="1" dirty="0">
                <a:latin typeface="+mn-lt"/>
              </a:rPr>
              <a:t> </a:t>
            </a:r>
            <a:r>
              <a:rPr lang="en-GB" sz="2000" b="1" dirty="0" err="1">
                <a:latin typeface="+mn-lt"/>
              </a:rPr>
              <a:t>phương</a:t>
            </a:r>
            <a:r>
              <a:rPr lang="en-GB" sz="2000" b="1" dirty="0">
                <a:latin typeface="+mn-lt"/>
              </a:rPr>
              <a:t> </a:t>
            </a:r>
            <a:r>
              <a:rPr lang="en-GB" sz="2000" b="1" dirty="0" err="1">
                <a:latin typeface="+mn-lt"/>
              </a:rPr>
              <a:t>tiện</a:t>
            </a:r>
            <a:r>
              <a:rPr lang="en-GB" sz="2000" b="1" dirty="0">
                <a:latin typeface="+mn-lt"/>
              </a:rPr>
              <a:t> </a:t>
            </a:r>
            <a:r>
              <a:rPr lang="en-GB" sz="2000" b="1" dirty="0" err="1">
                <a:latin typeface="+mn-lt"/>
              </a:rPr>
              <a:t>giao</a:t>
            </a:r>
            <a:r>
              <a:rPr lang="en-GB" sz="2000" b="1" dirty="0">
                <a:latin typeface="+mn-lt"/>
              </a:rPr>
              <a:t> </a:t>
            </a:r>
            <a:r>
              <a:rPr lang="en-GB" sz="2000" b="1" dirty="0" err="1">
                <a:latin typeface="+mn-lt"/>
              </a:rPr>
              <a:t>thông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grpSp>
        <p:nvGrpSpPr>
          <p:cNvPr id="6" name="Group 5">
            <a:extLst>
              <a:ext uri="{FF2B5EF4-FFF2-40B4-BE49-F238E27FC236}">
                <a16:creationId xmlns:a16="http://schemas.microsoft.com/office/drawing/2014/main" id="{6771DB66-02CF-4D02-828F-BA1E5F7E4BC1}"/>
              </a:ext>
            </a:extLst>
          </p:cNvPr>
          <p:cNvGrpSpPr>
            <a:grpSpLocks/>
          </p:cNvGrpSpPr>
          <p:nvPr/>
        </p:nvGrpSpPr>
        <p:grpSpPr>
          <a:xfrm>
            <a:off x="1381630" y="2093477"/>
            <a:ext cx="4872990" cy="2246630"/>
            <a:chOff x="4762" y="4762"/>
            <a:chExt cx="4872990" cy="2246630"/>
          </a:xfrm>
        </p:grpSpPr>
        <p:pic>
          <p:nvPicPr>
            <p:cNvPr id="8" name="Image 94">
              <a:extLst>
                <a:ext uri="{FF2B5EF4-FFF2-40B4-BE49-F238E27FC236}">
                  <a16:creationId xmlns:a16="http://schemas.microsoft.com/office/drawing/2014/main" id="{F00D044F-C1BE-42B6-8352-CD706717827E}"/>
                </a:ext>
              </a:extLst>
            </p:cNvPr>
            <p:cNvPicPr/>
            <p:nvPr/>
          </p:nvPicPr>
          <p:blipFill>
            <a:blip r:embed="rId3" cstate="print"/>
            <a:stretch>
              <a:fillRect/>
            </a:stretch>
          </p:blipFill>
          <p:spPr>
            <a:xfrm>
              <a:off x="9461" y="9588"/>
              <a:ext cx="4862957" cy="2237105"/>
            </a:xfrm>
            <a:prstGeom prst="rect">
              <a:avLst/>
            </a:prstGeom>
          </p:spPr>
        </p:pic>
        <p:sp>
          <p:nvSpPr>
            <p:cNvPr id="9" name="Graphic 95">
              <a:extLst>
                <a:ext uri="{FF2B5EF4-FFF2-40B4-BE49-F238E27FC236}">
                  <a16:creationId xmlns:a16="http://schemas.microsoft.com/office/drawing/2014/main" id="{D070A246-B709-47D3-9E52-6E9EEEF9E5E4}"/>
                </a:ext>
              </a:extLst>
            </p:cNvPr>
            <p:cNvSpPr/>
            <p:nvPr/>
          </p:nvSpPr>
          <p:spPr>
            <a:xfrm>
              <a:off x="4762" y="4762"/>
              <a:ext cx="4872990" cy="2246630"/>
            </a:xfrm>
            <a:custGeom>
              <a:avLst/>
              <a:gdLst/>
              <a:ahLst/>
              <a:cxnLst/>
              <a:rect l="l" t="t" r="r" b="b"/>
              <a:pathLst>
                <a:path w="4872990" h="2246630">
                  <a:moveTo>
                    <a:pt x="0" y="2246630"/>
                  </a:moveTo>
                  <a:lnTo>
                    <a:pt x="4872482" y="2246630"/>
                  </a:lnTo>
                  <a:lnTo>
                    <a:pt x="4872482" y="0"/>
                  </a:lnTo>
                  <a:lnTo>
                    <a:pt x="0" y="0"/>
                  </a:lnTo>
                  <a:lnTo>
                    <a:pt x="0" y="2246630"/>
                  </a:lnTo>
                  <a:close/>
                </a:path>
              </a:pathLst>
            </a:custGeom>
            <a:ln w="9525">
              <a:solidFill>
                <a:srgbClr val="000000"/>
              </a:solidFill>
              <a:prstDash val="solid"/>
            </a:ln>
          </p:spPr>
          <p:txBody>
            <a:bodyPr wrap="square" lIns="0" tIns="0" rIns="0" bIns="0" rtlCol="0">
              <a:prstTxWarp prst="textNoShape">
                <a:avLst/>
              </a:prstTxWarp>
              <a:noAutofit/>
            </a:bodyPr>
            <a:lstStyle/>
            <a:p>
              <a:endParaRPr lang="en-GB"/>
            </a:p>
          </p:txBody>
        </p:sp>
      </p:grpSp>
    </p:spTree>
    <p:extLst>
      <p:ext uri="{BB962C8B-B14F-4D97-AF65-F5344CB8AC3E}">
        <p14:creationId xmlns:p14="http://schemas.microsoft.com/office/powerpoint/2010/main" val="136758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170121" y="1661762"/>
            <a:ext cx="8682656"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Bahnschrift" panose="020B0502040204020203" pitchFamily="34" charset="0"/>
              </a:rPr>
              <a:t>1. TỔNG QUAN VỀ </a:t>
            </a:r>
            <a:br>
              <a:rPr lang="en" dirty="0">
                <a:latin typeface="Bahnschrift" panose="020B0502040204020203" pitchFamily="34" charset="0"/>
              </a:rPr>
            </a:br>
            <a:r>
              <a:rPr lang="en" dirty="0">
                <a:latin typeface="Bahnschrift" panose="020B0502040204020203" pitchFamily="34" charset="0"/>
              </a:rPr>
              <a:t>HỆ THỐNG GIÁM SÁT</a:t>
            </a:r>
            <a:endParaRPr dirty="0">
              <a:latin typeface="Bahnschrift" panose="020B0502040204020203" pitchFamily="34" charset="0"/>
            </a:endParaRPr>
          </a:p>
        </p:txBody>
      </p:sp>
    </p:spTree>
    <p:extLst>
      <p:ext uri="{BB962C8B-B14F-4D97-AF65-F5344CB8AC3E}">
        <p14:creationId xmlns:p14="http://schemas.microsoft.com/office/powerpoint/2010/main" val="74656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6517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Thuật toán phát hiện phương tiện di chuyển sai làn đường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40</a:t>
            </a:fld>
            <a:endParaRPr/>
          </a:p>
        </p:txBody>
      </p:sp>
      <p:pic>
        <p:nvPicPr>
          <p:cNvPr id="10" name="Image 96">
            <a:extLst>
              <a:ext uri="{FF2B5EF4-FFF2-40B4-BE49-F238E27FC236}">
                <a16:creationId xmlns:a16="http://schemas.microsoft.com/office/drawing/2014/main" id="{0F993152-05D0-4079-BFF1-28DF8C0DD0A5}"/>
              </a:ext>
            </a:extLst>
          </p:cNvPr>
          <p:cNvPicPr/>
          <p:nvPr/>
        </p:nvPicPr>
        <p:blipFill>
          <a:blip r:embed="rId3" cstate="print"/>
          <a:stretch>
            <a:fillRect/>
          </a:stretch>
        </p:blipFill>
        <p:spPr>
          <a:xfrm>
            <a:off x="2301300" y="1920947"/>
            <a:ext cx="4109484" cy="3082113"/>
          </a:xfrm>
          <a:prstGeom prst="rect">
            <a:avLst/>
          </a:prstGeom>
        </p:spPr>
      </p:pic>
    </p:spTree>
    <p:extLst>
      <p:ext uri="{BB962C8B-B14F-4D97-AF65-F5344CB8AC3E}">
        <p14:creationId xmlns:p14="http://schemas.microsoft.com/office/powerpoint/2010/main" val="83466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6517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Thuật toán phát hiện phương tiện di chuyển sai làn đường</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pic>
        <p:nvPicPr>
          <p:cNvPr id="6" name="Image 97">
            <a:extLst>
              <a:ext uri="{FF2B5EF4-FFF2-40B4-BE49-F238E27FC236}">
                <a16:creationId xmlns:a16="http://schemas.microsoft.com/office/drawing/2014/main" id="{799A3BE5-398E-4A68-ACA4-1CA3794BE609}"/>
              </a:ext>
            </a:extLst>
          </p:cNvPr>
          <p:cNvPicPr/>
          <p:nvPr/>
        </p:nvPicPr>
        <p:blipFill>
          <a:blip r:embed="rId3" cstate="print"/>
          <a:stretch>
            <a:fillRect/>
          </a:stretch>
        </p:blipFill>
        <p:spPr>
          <a:xfrm>
            <a:off x="1223490" y="2194634"/>
            <a:ext cx="5664835" cy="2157730"/>
          </a:xfrm>
          <a:prstGeom prst="rect">
            <a:avLst/>
          </a:prstGeom>
        </p:spPr>
      </p:pic>
    </p:spTree>
    <p:extLst>
      <p:ext uri="{BB962C8B-B14F-4D97-AF65-F5344CB8AC3E}">
        <p14:creationId xmlns:p14="http://schemas.microsoft.com/office/powerpoint/2010/main" val="2392919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6517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Phương pháp phát hiện vi phạm không đội mũ bảo hiểm</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pic>
        <p:nvPicPr>
          <p:cNvPr id="7" name="Image 98">
            <a:extLst>
              <a:ext uri="{FF2B5EF4-FFF2-40B4-BE49-F238E27FC236}">
                <a16:creationId xmlns:a16="http://schemas.microsoft.com/office/drawing/2014/main" id="{F2611B9C-E53A-4EDB-A227-2E9E8C10CD2E}"/>
              </a:ext>
            </a:extLst>
          </p:cNvPr>
          <p:cNvPicPr/>
          <p:nvPr/>
        </p:nvPicPr>
        <p:blipFill>
          <a:blip r:embed="rId3" cstate="print"/>
          <a:stretch>
            <a:fillRect/>
          </a:stretch>
        </p:blipFill>
        <p:spPr>
          <a:xfrm>
            <a:off x="1593858" y="1956339"/>
            <a:ext cx="4679352" cy="2967791"/>
          </a:xfrm>
          <a:prstGeom prst="rect">
            <a:avLst/>
          </a:prstGeom>
        </p:spPr>
      </p:pic>
    </p:spTree>
    <p:extLst>
      <p:ext uri="{BB962C8B-B14F-4D97-AF65-F5344CB8AC3E}">
        <p14:creationId xmlns:p14="http://schemas.microsoft.com/office/powerpoint/2010/main" val="751525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6517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Phương pháp phát hiện vi phạm không đội mũ bảo hiểm</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a:p>
        </p:txBody>
      </p:sp>
      <p:pic>
        <p:nvPicPr>
          <p:cNvPr id="6" name="Image 99">
            <a:extLst>
              <a:ext uri="{FF2B5EF4-FFF2-40B4-BE49-F238E27FC236}">
                <a16:creationId xmlns:a16="http://schemas.microsoft.com/office/drawing/2014/main" id="{19AE39AB-A964-4BD6-8DC3-00A1C1C53C40}"/>
              </a:ext>
            </a:extLst>
          </p:cNvPr>
          <p:cNvPicPr/>
          <p:nvPr/>
        </p:nvPicPr>
        <p:blipFill>
          <a:blip r:embed="rId3" cstate="print"/>
          <a:stretch>
            <a:fillRect/>
          </a:stretch>
        </p:blipFill>
        <p:spPr>
          <a:xfrm>
            <a:off x="1083213" y="2176647"/>
            <a:ext cx="5701665" cy="2165350"/>
          </a:xfrm>
          <a:prstGeom prst="rect">
            <a:avLst/>
          </a:prstGeom>
        </p:spPr>
      </p:pic>
    </p:spTree>
    <p:extLst>
      <p:ext uri="{BB962C8B-B14F-4D97-AF65-F5344CB8AC3E}">
        <p14:creationId xmlns:p14="http://schemas.microsoft.com/office/powerpoint/2010/main" val="1503717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6517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Phương pháp phát hiện vi phạm không đội mũ bảo hiểm</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44</a:t>
            </a:fld>
            <a:endParaRPr/>
          </a:p>
        </p:txBody>
      </p:sp>
      <p:pic>
        <p:nvPicPr>
          <p:cNvPr id="3" name="Picture 2">
            <a:extLst>
              <a:ext uri="{FF2B5EF4-FFF2-40B4-BE49-F238E27FC236}">
                <a16:creationId xmlns:a16="http://schemas.microsoft.com/office/drawing/2014/main" id="{2EBFDA8B-46FB-4244-ABB3-539402CFD636}"/>
              </a:ext>
            </a:extLst>
          </p:cNvPr>
          <p:cNvPicPr>
            <a:picLocks noChangeAspect="1"/>
          </p:cNvPicPr>
          <p:nvPr/>
        </p:nvPicPr>
        <p:blipFill>
          <a:blip r:embed="rId3"/>
          <a:stretch>
            <a:fillRect/>
          </a:stretch>
        </p:blipFill>
        <p:spPr>
          <a:xfrm>
            <a:off x="981628" y="2231065"/>
            <a:ext cx="5819775" cy="1943100"/>
          </a:xfrm>
          <a:prstGeom prst="rect">
            <a:avLst/>
          </a:prstGeom>
        </p:spPr>
      </p:pic>
    </p:spTree>
    <p:extLst>
      <p:ext uri="{BB962C8B-B14F-4D97-AF65-F5344CB8AC3E}">
        <p14:creationId xmlns:p14="http://schemas.microsoft.com/office/powerpoint/2010/main" val="4098506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567275"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Kết hợp website cho hệ thống giám sát giao thông</a:t>
            </a:r>
            <a:endParaRPr lang="en-GB" sz="1800" b="1" dirty="0">
              <a:latin typeface="+mn-lt"/>
            </a:endParaRPr>
          </a:p>
          <a:p>
            <a:pPr marL="0" lvl="0" indent="0" algn="just" rtl="0">
              <a:spcBef>
                <a:spcPts val="600"/>
              </a:spcBef>
              <a:spcAft>
                <a:spcPts val="0"/>
              </a:spcAft>
              <a:buNone/>
            </a:pPr>
            <a:r>
              <a:rPr lang="vi-VN" sz="1800" dirty="0">
                <a:latin typeface="+mn-lt"/>
              </a:rPr>
              <a:t>Để kết hợp phương pháp phát hiện và phân loại phương tiện tham gia giao thông đồng thời theo dõi và phát hiện hành vi vi phạm luật giao thông cụ thể là: xe lấn làn và xe máy không đội mũ bảo hiểm sau đó triển khai lên website, chúng tôi sử dụng framework Flask được hỗ trợ từ ngôn ngữ Python kết hợp với cơ sở dữ liệu MySql để tiến hành lưu đối tượng vào cơ sở dữ liệu phục vụ cho mục đích thống kê tình hình xe vi phạm, tạo giao diện thân thiện giúp cho người giám sát dễ dàng thao tác.</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3. PHƯƠNG PHÁP THỰC HIỆN</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440964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1049079" y="1661762"/>
            <a:ext cx="7463456"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Bahnschrift" panose="020B0502040204020203" pitchFamily="34" charset="0"/>
              </a:rPr>
              <a:t>4. THỰC NGHIỆM VÀ ĐÁNH GIÁ</a:t>
            </a:r>
            <a:endParaRPr dirty="0">
              <a:latin typeface="Bahnschrift" panose="020B0502040204020203" pitchFamily="34" charset="0"/>
            </a:endParaRPr>
          </a:p>
        </p:txBody>
      </p:sp>
    </p:spTree>
    <p:extLst>
      <p:ext uri="{BB962C8B-B14F-4D97-AF65-F5344CB8AC3E}">
        <p14:creationId xmlns:p14="http://schemas.microsoft.com/office/powerpoint/2010/main" val="1680944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53838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000" b="1" dirty="0">
                <a:latin typeface="+mn-lt"/>
              </a:rPr>
              <a:t>Giới thiệu </a:t>
            </a:r>
            <a:r>
              <a:rPr lang="en-GB" sz="2000" b="1" dirty="0" err="1">
                <a:latin typeface="+mn-lt"/>
              </a:rPr>
              <a:t>chương</a:t>
            </a:r>
            <a:endParaRPr lang="en-GB" sz="1800" dirty="0">
              <a:latin typeface="+mn-lt"/>
            </a:endParaRPr>
          </a:p>
          <a:p>
            <a:pPr marL="285750" indent="-285750">
              <a:lnSpc>
                <a:spcPct val="150000"/>
              </a:lnSpc>
              <a:buFont typeface="Wingdings" panose="05000000000000000000" pitchFamily="2" charset="2"/>
              <a:buChar char="§"/>
            </a:pPr>
            <a:r>
              <a:rPr lang="en-GB" sz="1800" dirty="0" err="1">
                <a:latin typeface="+mn-lt"/>
              </a:rPr>
              <a:t>Giới</a:t>
            </a:r>
            <a:r>
              <a:rPr lang="en-GB" sz="1800" dirty="0">
                <a:latin typeface="+mn-lt"/>
              </a:rPr>
              <a:t> </a:t>
            </a:r>
            <a:r>
              <a:rPr lang="en-GB" sz="1800" dirty="0" err="1">
                <a:latin typeface="+mn-lt"/>
              </a:rPr>
              <a:t>thiệu</a:t>
            </a:r>
            <a:r>
              <a:rPr lang="en-GB" sz="1800" dirty="0">
                <a:latin typeface="+mn-lt"/>
              </a:rPr>
              <a:t> </a:t>
            </a:r>
            <a:r>
              <a:rPr lang="en-GB" sz="1800" dirty="0" err="1">
                <a:latin typeface="+mn-lt"/>
              </a:rPr>
              <a:t>các</a:t>
            </a:r>
            <a:r>
              <a:rPr lang="en-GB" sz="1800" dirty="0">
                <a:latin typeface="+mn-lt"/>
              </a:rPr>
              <a:t> </a:t>
            </a:r>
            <a:r>
              <a:rPr lang="en-GB" sz="1800" dirty="0" err="1">
                <a:latin typeface="+mn-lt"/>
              </a:rPr>
              <a:t>phần</a:t>
            </a:r>
            <a:r>
              <a:rPr lang="en-GB" sz="1800" dirty="0">
                <a:latin typeface="+mn-lt"/>
              </a:rPr>
              <a:t> </a:t>
            </a:r>
            <a:r>
              <a:rPr lang="en-GB" sz="1800" dirty="0" err="1">
                <a:latin typeface="+mn-lt"/>
              </a:rPr>
              <a:t>mềm</a:t>
            </a:r>
            <a:r>
              <a:rPr lang="en-GB" sz="1800" dirty="0">
                <a:latin typeface="+mn-lt"/>
              </a:rPr>
              <a:t> </a:t>
            </a:r>
            <a:r>
              <a:rPr lang="en-GB" sz="1800" dirty="0" err="1">
                <a:latin typeface="+mn-lt"/>
              </a:rPr>
              <a:t>và</a:t>
            </a:r>
            <a:r>
              <a:rPr lang="en-GB" sz="1800" dirty="0">
                <a:latin typeface="+mn-lt"/>
              </a:rPr>
              <a:t> </a:t>
            </a:r>
            <a:r>
              <a:rPr lang="en-GB" sz="1800" dirty="0" err="1">
                <a:latin typeface="+mn-lt"/>
              </a:rPr>
              <a:t>ngôn</a:t>
            </a:r>
            <a:r>
              <a:rPr lang="en-GB" sz="1800" dirty="0">
                <a:latin typeface="+mn-lt"/>
              </a:rPr>
              <a:t> </a:t>
            </a:r>
            <a:r>
              <a:rPr lang="en-GB" sz="1800" dirty="0" err="1">
                <a:latin typeface="+mn-lt"/>
              </a:rPr>
              <a:t>ngữ</a:t>
            </a:r>
            <a:r>
              <a:rPr lang="en-GB" sz="1800" dirty="0">
                <a:latin typeface="+mn-lt"/>
              </a:rPr>
              <a:t> </a:t>
            </a:r>
            <a:r>
              <a:rPr lang="en-GB" sz="1800" dirty="0" err="1">
                <a:latin typeface="+mn-lt"/>
              </a:rPr>
              <a:t>lập</a:t>
            </a:r>
            <a:r>
              <a:rPr lang="en-GB" sz="1800" dirty="0">
                <a:latin typeface="+mn-lt"/>
              </a:rPr>
              <a:t> </a:t>
            </a:r>
            <a:r>
              <a:rPr lang="en-GB" sz="1800" dirty="0" err="1">
                <a:latin typeface="+mn-lt"/>
              </a:rPr>
              <a:t>trình</a:t>
            </a:r>
            <a:r>
              <a:rPr lang="en-GB" sz="1800" dirty="0">
                <a:latin typeface="+mn-lt"/>
              </a:rPr>
              <a:t> </a:t>
            </a:r>
            <a:r>
              <a:rPr lang="en-GB" sz="1800" dirty="0" err="1">
                <a:latin typeface="+mn-lt"/>
              </a:rPr>
              <a:t>sử</a:t>
            </a:r>
            <a:r>
              <a:rPr lang="en-GB" sz="1800" dirty="0">
                <a:latin typeface="+mn-lt"/>
              </a:rPr>
              <a:t> </a:t>
            </a:r>
            <a:r>
              <a:rPr lang="en-GB" sz="1800" dirty="0" err="1">
                <a:latin typeface="+mn-lt"/>
              </a:rPr>
              <a:t>dụng</a:t>
            </a:r>
            <a:r>
              <a:rPr lang="en-GB" sz="1800" dirty="0">
                <a:latin typeface="+mn-lt"/>
              </a:rPr>
              <a:t> </a:t>
            </a:r>
            <a:r>
              <a:rPr lang="en-GB" sz="1800" dirty="0" err="1">
                <a:latin typeface="+mn-lt"/>
              </a:rPr>
              <a:t>trong</a:t>
            </a:r>
            <a:r>
              <a:rPr lang="en-GB" sz="1800" dirty="0">
                <a:latin typeface="+mn-lt"/>
              </a:rPr>
              <a:t> </a:t>
            </a:r>
            <a:r>
              <a:rPr lang="en-GB" sz="1800" dirty="0" err="1">
                <a:latin typeface="+mn-lt"/>
              </a:rPr>
              <a:t>đồ</a:t>
            </a:r>
            <a:r>
              <a:rPr lang="en-GB" sz="1800" dirty="0">
                <a:latin typeface="+mn-lt"/>
              </a:rPr>
              <a:t> </a:t>
            </a:r>
            <a:r>
              <a:rPr lang="en-GB" sz="1800" dirty="0" err="1">
                <a:latin typeface="+mn-lt"/>
              </a:rPr>
              <a:t>án</a:t>
            </a:r>
            <a:endParaRPr lang="en-GB" sz="1800" dirty="0">
              <a:latin typeface="+mn-lt"/>
            </a:endParaRPr>
          </a:p>
          <a:p>
            <a:pPr marL="285750" indent="-285750">
              <a:lnSpc>
                <a:spcPct val="150000"/>
              </a:lnSpc>
              <a:buFont typeface="Wingdings" panose="05000000000000000000" pitchFamily="2" charset="2"/>
              <a:buChar char="§"/>
            </a:pPr>
            <a:r>
              <a:rPr lang="en-GB" sz="1800" dirty="0">
                <a:latin typeface="+mn-lt"/>
              </a:rPr>
              <a:t>Thu </a:t>
            </a:r>
            <a:r>
              <a:rPr lang="en-GB" sz="1800" dirty="0" err="1">
                <a:latin typeface="+mn-lt"/>
              </a:rPr>
              <a:t>thập</a:t>
            </a:r>
            <a:r>
              <a:rPr lang="en-GB" sz="1800" dirty="0">
                <a:latin typeface="+mn-lt"/>
              </a:rPr>
              <a:t> </a:t>
            </a:r>
            <a:r>
              <a:rPr lang="en-GB" sz="1800" dirty="0" err="1">
                <a:latin typeface="+mn-lt"/>
              </a:rPr>
              <a:t>và</a:t>
            </a:r>
            <a:r>
              <a:rPr lang="en-GB" sz="1800" dirty="0">
                <a:latin typeface="+mn-lt"/>
              </a:rPr>
              <a:t> </a:t>
            </a:r>
            <a:r>
              <a:rPr lang="en-GB" sz="1800" dirty="0" err="1">
                <a:latin typeface="+mn-lt"/>
              </a:rPr>
              <a:t>xử</a:t>
            </a:r>
            <a:r>
              <a:rPr lang="en-GB" sz="1800" dirty="0">
                <a:latin typeface="+mn-lt"/>
              </a:rPr>
              <a:t> </a:t>
            </a:r>
            <a:r>
              <a:rPr lang="en-GB" sz="1800" dirty="0" err="1">
                <a:latin typeface="+mn-lt"/>
              </a:rPr>
              <a:t>lý</a:t>
            </a:r>
            <a:r>
              <a:rPr lang="en-GB" sz="1800" dirty="0">
                <a:latin typeface="+mn-lt"/>
              </a:rPr>
              <a:t> </a:t>
            </a:r>
            <a:r>
              <a:rPr lang="en-GB" sz="1800" dirty="0" err="1">
                <a:latin typeface="+mn-lt"/>
              </a:rPr>
              <a:t>dữ</a:t>
            </a:r>
            <a:r>
              <a:rPr lang="en-GB" sz="1800" dirty="0">
                <a:latin typeface="+mn-lt"/>
              </a:rPr>
              <a:t> </a:t>
            </a:r>
            <a:r>
              <a:rPr lang="en-GB" sz="1800" dirty="0" err="1">
                <a:latin typeface="+mn-lt"/>
              </a:rPr>
              <a:t>liệu</a:t>
            </a:r>
            <a:endParaRPr lang="en-GB" sz="1800" dirty="0">
              <a:latin typeface="+mn-lt"/>
            </a:endParaRPr>
          </a:p>
          <a:p>
            <a:pPr marL="285750" indent="-285750">
              <a:lnSpc>
                <a:spcPct val="150000"/>
              </a:lnSpc>
              <a:buFont typeface="Wingdings" panose="05000000000000000000" pitchFamily="2" charset="2"/>
              <a:buChar char="§"/>
            </a:pPr>
            <a:r>
              <a:rPr lang="en-GB" sz="1800" dirty="0" err="1">
                <a:latin typeface="+mn-lt"/>
              </a:rPr>
              <a:t>Huấn</a:t>
            </a:r>
            <a:r>
              <a:rPr lang="en-GB" sz="1800" dirty="0">
                <a:latin typeface="+mn-lt"/>
              </a:rPr>
              <a:t> </a:t>
            </a:r>
            <a:r>
              <a:rPr lang="en-GB" sz="1800" dirty="0" err="1">
                <a:latin typeface="+mn-lt"/>
              </a:rPr>
              <a:t>luyện</a:t>
            </a:r>
            <a:r>
              <a:rPr lang="en-GB" sz="1800" dirty="0">
                <a:latin typeface="+mn-lt"/>
              </a:rPr>
              <a:t> </a:t>
            </a:r>
            <a:r>
              <a:rPr lang="en-GB" sz="1800" dirty="0" err="1">
                <a:latin typeface="+mn-lt"/>
              </a:rPr>
              <a:t>với</a:t>
            </a:r>
            <a:r>
              <a:rPr lang="en-GB" sz="1800" dirty="0">
                <a:latin typeface="+mn-lt"/>
              </a:rPr>
              <a:t> </a:t>
            </a:r>
            <a:r>
              <a:rPr lang="en-GB" sz="1800" dirty="0" err="1">
                <a:latin typeface="+mn-lt"/>
              </a:rPr>
              <a:t>mô</a:t>
            </a:r>
            <a:r>
              <a:rPr lang="en-GB" sz="1800" dirty="0">
                <a:latin typeface="+mn-lt"/>
              </a:rPr>
              <a:t> </a:t>
            </a:r>
            <a:r>
              <a:rPr lang="en-GB" sz="1800" dirty="0" err="1">
                <a:latin typeface="+mn-lt"/>
              </a:rPr>
              <a:t>hình</a:t>
            </a:r>
            <a:r>
              <a:rPr lang="en-GB" sz="1800" dirty="0">
                <a:latin typeface="+mn-lt"/>
              </a:rPr>
              <a:t> YOLOv8</a:t>
            </a:r>
          </a:p>
          <a:p>
            <a:pPr marL="285750" indent="-285750">
              <a:lnSpc>
                <a:spcPct val="150000"/>
              </a:lnSpc>
              <a:buFont typeface="Wingdings" panose="05000000000000000000" pitchFamily="2" charset="2"/>
              <a:buChar char="§"/>
            </a:pPr>
            <a:r>
              <a:rPr lang="en-GB" sz="1800" dirty="0" err="1">
                <a:latin typeface="+mn-lt"/>
              </a:rPr>
              <a:t>Kết</a:t>
            </a:r>
            <a:r>
              <a:rPr lang="en-GB" sz="1800" dirty="0">
                <a:latin typeface="+mn-lt"/>
              </a:rPr>
              <a:t> </a:t>
            </a:r>
            <a:r>
              <a:rPr lang="en-GB" sz="1800" dirty="0" err="1">
                <a:latin typeface="+mn-lt"/>
              </a:rPr>
              <a:t>quả</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775828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7538382"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000" b="1" dirty="0">
                <a:latin typeface="+mn-lt"/>
              </a:rPr>
              <a:t>Giới thiệu các phần mềm và ngôn ngữ lập trình sử dụng trong đồ án</a:t>
            </a:r>
            <a:endParaRPr lang="en-GB" sz="2000" b="1"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48</a:t>
            </a:fld>
            <a:endParaRPr/>
          </a:p>
        </p:txBody>
      </p:sp>
      <p:pic>
        <p:nvPicPr>
          <p:cNvPr id="3" name="Picture 2">
            <a:extLst>
              <a:ext uri="{FF2B5EF4-FFF2-40B4-BE49-F238E27FC236}">
                <a16:creationId xmlns:a16="http://schemas.microsoft.com/office/drawing/2014/main" id="{AE9E5834-76FC-4608-9EA9-225347A5243C}"/>
              </a:ext>
            </a:extLst>
          </p:cNvPr>
          <p:cNvPicPr>
            <a:picLocks noChangeAspect="1"/>
          </p:cNvPicPr>
          <p:nvPr/>
        </p:nvPicPr>
        <p:blipFill>
          <a:blip r:embed="rId3"/>
          <a:stretch>
            <a:fillRect/>
          </a:stretch>
        </p:blipFill>
        <p:spPr>
          <a:xfrm>
            <a:off x="2008430" y="2176131"/>
            <a:ext cx="4159322" cy="2447370"/>
          </a:xfrm>
          <a:prstGeom prst="rect">
            <a:avLst/>
          </a:prstGeom>
        </p:spPr>
      </p:pic>
    </p:spTree>
    <p:extLst>
      <p:ext uri="{BB962C8B-B14F-4D97-AF65-F5344CB8AC3E}">
        <p14:creationId xmlns:p14="http://schemas.microsoft.com/office/powerpoint/2010/main" val="3923031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6857899"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a:latin typeface="+mn-lt"/>
              </a:rPr>
              <a:t>Thu </a:t>
            </a:r>
            <a:r>
              <a:rPr lang="en-GB" sz="2000" b="1" dirty="0" err="1">
                <a:latin typeface="+mn-lt"/>
              </a:rPr>
              <a:t>thập</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dữ</a:t>
            </a:r>
            <a:r>
              <a:rPr lang="en-GB" sz="2000" b="1" dirty="0">
                <a:latin typeface="+mn-lt"/>
              </a:rPr>
              <a:t> </a:t>
            </a:r>
            <a:r>
              <a:rPr lang="en-GB" sz="2000" b="1" dirty="0" err="1">
                <a:latin typeface="+mn-lt"/>
              </a:rPr>
              <a:t>liệu</a:t>
            </a:r>
            <a:endParaRPr lang="en-GB" sz="2000" b="1" dirty="0">
              <a:latin typeface="+mn-lt"/>
            </a:endParaRPr>
          </a:p>
          <a:p>
            <a:pPr marL="0" indent="0" algn="just">
              <a:lnSpc>
                <a:spcPct val="150000"/>
              </a:lnSpc>
              <a:buNone/>
            </a:pPr>
            <a:r>
              <a:rPr lang="en-GB" sz="1800" dirty="0" err="1">
                <a:latin typeface="+mn-lt"/>
              </a:rPr>
              <a:t>Bộ</a:t>
            </a:r>
            <a:r>
              <a:rPr lang="en-GB" sz="1800" dirty="0">
                <a:latin typeface="+mn-lt"/>
              </a:rPr>
              <a:t> </a:t>
            </a:r>
            <a:r>
              <a:rPr lang="en-GB" sz="1800" dirty="0" err="1">
                <a:latin typeface="+mn-lt"/>
              </a:rPr>
              <a:t>dữ</a:t>
            </a:r>
            <a:r>
              <a:rPr lang="en-GB" sz="1800" dirty="0">
                <a:latin typeface="+mn-lt"/>
              </a:rPr>
              <a:t> </a:t>
            </a:r>
            <a:r>
              <a:rPr lang="en-GB" sz="1800" dirty="0" err="1">
                <a:latin typeface="+mn-lt"/>
              </a:rPr>
              <a:t>liệu</a:t>
            </a:r>
            <a:r>
              <a:rPr lang="en-GB" sz="1800" dirty="0">
                <a:latin typeface="+mn-lt"/>
              </a:rPr>
              <a:t> </a:t>
            </a:r>
            <a:r>
              <a:rPr lang="en-GB" sz="1800" dirty="0" err="1">
                <a:latin typeface="+mn-lt"/>
              </a:rPr>
              <a:t>được</a:t>
            </a:r>
            <a:r>
              <a:rPr lang="en-GB" sz="1800" dirty="0">
                <a:latin typeface="+mn-lt"/>
              </a:rPr>
              <a:t> </a:t>
            </a:r>
            <a:r>
              <a:rPr lang="en-GB" sz="1800" dirty="0" err="1">
                <a:latin typeface="+mn-lt"/>
              </a:rPr>
              <a:t>thu</a:t>
            </a:r>
            <a:r>
              <a:rPr lang="en-GB" sz="1800" dirty="0">
                <a:latin typeface="+mn-lt"/>
              </a:rPr>
              <a:t> </a:t>
            </a:r>
            <a:r>
              <a:rPr lang="en-GB" sz="1800" dirty="0" err="1">
                <a:latin typeface="+mn-lt"/>
              </a:rPr>
              <a:t>thập</a:t>
            </a:r>
            <a:r>
              <a:rPr lang="en-GB" sz="1800" dirty="0">
                <a:latin typeface="+mn-lt"/>
              </a:rPr>
              <a:t> </a:t>
            </a:r>
            <a:r>
              <a:rPr lang="vi-VN" sz="1800" dirty="0">
                <a:latin typeface="+mn-lt"/>
              </a:rPr>
              <a:t>từ video trên Youtube, Google, Roboflow</a:t>
            </a:r>
            <a:r>
              <a:rPr lang="en-GB" sz="1800" dirty="0">
                <a:latin typeface="+mn-lt"/>
              </a:rPr>
              <a:t>, </a:t>
            </a:r>
            <a:r>
              <a:rPr lang="en-GB" sz="1800" dirty="0" err="1">
                <a:latin typeface="+mn-lt"/>
              </a:rPr>
              <a:t>sau</a:t>
            </a:r>
            <a:r>
              <a:rPr lang="en-GB" sz="1800" dirty="0">
                <a:latin typeface="+mn-lt"/>
              </a:rPr>
              <a:t> </a:t>
            </a:r>
            <a:r>
              <a:rPr lang="en-GB" sz="1800" dirty="0" err="1">
                <a:latin typeface="+mn-lt"/>
              </a:rPr>
              <a:t>đó</a:t>
            </a:r>
            <a:r>
              <a:rPr lang="en-GB" sz="1800" dirty="0">
                <a:latin typeface="+mn-lt"/>
              </a:rPr>
              <a:t> </a:t>
            </a:r>
            <a:r>
              <a:rPr lang="vi-VN" sz="1800" dirty="0">
                <a:latin typeface="+mn-lt"/>
              </a:rPr>
              <a:t>tiến hành cắt tách khung hình xác định đối tượng trong khung hình đó và tiến hành gán nhãn cho đối tượng</a:t>
            </a:r>
            <a:r>
              <a:rPr lang="en-GB" sz="1800" dirty="0">
                <a:latin typeface="+mn-lt"/>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49</a:t>
            </a:fld>
            <a:endParaRPr/>
          </a:p>
        </p:txBody>
      </p:sp>
      <p:pic>
        <p:nvPicPr>
          <p:cNvPr id="3" name="Picture 2">
            <a:extLst>
              <a:ext uri="{FF2B5EF4-FFF2-40B4-BE49-F238E27FC236}">
                <a16:creationId xmlns:a16="http://schemas.microsoft.com/office/drawing/2014/main" id="{533FBF69-99E1-4599-BD02-D3F7983B13DF}"/>
              </a:ext>
            </a:extLst>
          </p:cNvPr>
          <p:cNvPicPr>
            <a:picLocks noChangeAspect="1"/>
          </p:cNvPicPr>
          <p:nvPr/>
        </p:nvPicPr>
        <p:blipFill>
          <a:blip r:embed="rId3"/>
          <a:stretch>
            <a:fillRect/>
          </a:stretch>
        </p:blipFill>
        <p:spPr>
          <a:xfrm>
            <a:off x="1783927" y="3256316"/>
            <a:ext cx="4531812" cy="1357576"/>
          </a:xfrm>
          <a:prstGeom prst="rect">
            <a:avLst/>
          </a:prstGeom>
        </p:spPr>
      </p:pic>
    </p:spTree>
    <p:extLst>
      <p:ext uri="{BB962C8B-B14F-4D97-AF65-F5344CB8AC3E}">
        <p14:creationId xmlns:p14="http://schemas.microsoft.com/office/powerpoint/2010/main" val="88114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64856"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Giới</a:t>
            </a:r>
            <a:r>
              <a:rPr lang="en-GB" sz="2000" b="1" dirty="0">
                <a:latin typeface="+mn-lt"/>
              </a:rPr>
              <a:t> </a:t>
            </a:r>
            <a:r>
              <a:rPr lang="en-GB" sz="2000" b="1" dirty="0" err="1">
                <a:latin typeface="+mn-lt"/>
              </a:rPr>
              <a:t>thiệu</a:t>
            </a:r>
            <a:r>
              <a:rPr lang="en-GB" sz="2000" b="1" dirty="0">
                <a:latin typeface="+mn-lt"/>
              </a:rPr>
              <a:t> </a:t>
            </a:r>
            <a:r>
              <a:rPr lang="en-GB" sz="2000" b="1" dirty="0" err="1">
                <a:latin typeface="+mn-lt"/>
              </a:rPr>
              <a:t>các</a:t>
            </a:r>
            <a:r>
              <a:rPr lang="en-GB" sz="2000" b="1" dirty="0">
                <a:latin typeface="+mn-lt"/>
              </a:rPr>
              <a:t> </a:t>
            </a:r>
            <a:r>
              <a:rPr lang="en-GB" sz="2000" b="1" dirty="0" err="1">
                <a:latin typeface="+mn-lt"/>
              </a:rPr>
              <a:t>khái</a:t>
            </a:r>
            <a:r>
              <a:rPr lang="en-GB" sz="2000" b="1" dirty="0">
                <a:latin typeface="+mn-lt"/>
              </a:rPr>
              <a:t> </a:t>
            </a:r>
            <a:r>
              <a:rPr lang="en-GB" sz="2000" b="1" dirty="0" err="1">
                <a:latin typeface="+mn-lt"/>
              </a:rPr>
              <a:t>niệm</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Trí</a:t>
            </a:r>
            <a:r>
              <a:rPr lang="en-GB" sz="1800" dirty="0">
                <a:latin typeface="+mj-lt"/>
              </a:rPr>
              <a:t> </a:t>
            </a:r>
            <a:r>
              <a:rPr lang="en-GB" sz="1800" dirty="0" err="1">
                <a:latin typeface="+mj-lt"/>
              </a:rPr>
              <a:t>tuệ</a:t>
            </a:r>
            <a:r>
              <a:rPr lang="en-GB" sz="1800" dirty="0">
                <a:latin typeface="+mj-lt"/>
              </a:rPr>
              <a:t> </a:t>
            </a:r>
            <a:r>
              <a:rPr lang="en-GB" sz="1800" dirty="0" err="1">
                <a:latin typeface="+mj-lt"/>
              </a:rPr>
              <a:t>nhân</a:t>
            </a:r>
            <a:r>
              <a:rPr lang="en-GB" sz="1800" dirty="0">
                <a:latin typeface="+mj-lt"/>
              </a:rPr>
              <a:t> </a:t>
            </a:r>
            <a:r>
              <a:rPr lang="en-GB" sz="1800" dirty="0" err="1">
                <a:latin typeface="+mj-lt"/>
              </a:rPr>
              <a:t>tại</a:t>
            </a:r>
            <a:endParaRPr lang="en-GB" sz="1800" dirty="0">
              <a:latin typeface="+mj-lt"/>
            </a:endParaRPr>
          </a:p>
          <a:p>
            <a:pPr marL="285750" indent="-285750">
              <a:buFont typeface="Wingdings" panose="05000000000000000000" pitchFamily="2" charset="2"/>
              <a:buChar char="§"/>
            </a:pPr>
            <a:r>
              <a:rPr lang="en-GB" sz="1800" dirty="0">
                <a:latin typeface="+mj-lt"/>
              </a:rPr>
              <a:t>Machine learning</a:t>
            </a:r>
          </a:p>
          <a:p>
            <a:pPr marL="285750" indent="-285750">
              <a:buFont typeface="Wingdings" panose="05000000000000000000" pitchFamily="2" charset="2"/>
              <a:buChar char="§"/>
            </a:pPr>
            <a:r>
              <a:rPr lang="en-GB" sz="1800" dirty="0">
                <a:latin typeface="+mj-lt"/>
              </a:rPr>
              <a:t>Deep learning</a:t>
            </a:r>
          </a:p>
          <a:p>
            <a:pPr marL="285750" indent="-285750">
              <a:buFont typeface="Wingdings" panose="05000000000000000000" pitchFamily="2" charset="2"/>
              <a:buChar char="§"/>
            </a:pPr>
            <a:r>
              <a:rPr lang="en-GB" sz="1800" dirty="0" err="1">
                <a:latin typeface="+mj-lt"/>
              </a:rPr>
              <a:t>Thị</a:t>
            </a:r>
            <a:r>
              <a:rPr lang="en-GB" sz="1800" dirty="0">
                <a:latin typeface="+mj-lt"/>
              </a:rPr>
              <a:t> </a:t>
            </a:r>
            <a:r>
              <a:rPr lang="en-GB" sz="1800" dirty="0" err="1">
                <a:latin typeface="+mj-lt"/>
              </a:rPr>
              <a:t>giác</a:t>
            </a:r>
            <a:r>
              <a:rPr lang="en-GB" sz="1800" dirty="0">
                <a:latin typeface="+mj-lt"/>
              </a:rPr>
              <a:t> </a:t>
            </a:r>
            <a:r>
              <a:rPr lang="en-GB" sz="1800" dirty="0" err="1">
                <a:latin typeface="+mj-lt"/>
              </a:rPr>
              <a:t>máy</a:t>
            </a:r>
            <a:r>
              <a:rPr lang="en-GB" sz="1800" dirty="0">
                <a:latin typeface="+mj-lt"/>
              </a:rPr>
              <a:t> </a:t>
            </a:r>
            <a:r>
              <a:rPr lang="en-GB" sz="1800" dirty="0" err="1">
                <a:latin typeface="+mj-lt"/>
              </a:rPr>
              <a:t>tính</a:t>
            </a: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1. TỔNG QUAN VỀ HỆ THỐNG GIÁM SÁT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dirty="0"/>
          </a:p>
        </p:txBody>
      </p:sp>
      <p:pic>
        <p:nvPicPr>
          <p:cNvPr id="5" name="Picture 4">
            <a:extLst>
              <a:ext uri="{FF2B5EF4-FFF2-40B4-BE49-F238E27FC236}">
                <a16:creationId xmlns:a16="http://schemas.microsoft.com/office/drawing/2014/main" id="{4B8011FC-8EE0-4434-9747-6F833017E747}"/>
              </a:ext>
            </a:extLst>
          </p:cNvPr>
          <p:cNvPicPr>
            <a:picLocks noChangeAspect="1"/>
          </p:cNvPicPr>
          <p:nvPr/>
        </p:nvPicPr>
        <p:blipFill>
          <a:blip r:embed="rId3"/>
          <a:stretch>
            <a:fillRect/>
          </a:stretch>
        </p:blipFill>
        <p:spPr>
          <a:xfrm>
            <a:off x="4124016" y="1267810"/>
            <a:ext cx="2972540" cy="2607879"/>
          </a:xfrm>
          <a:prstGeom prst="rect">
            <a:avLst/>
          </a:prstGeom>
        </p:spPr>
      </p:pic>
    </p:spTree>
    <p:extLst>
      <p:ext uri="{BB962C8B-B14F-4D97-AF65-F5344CB8AC3E}">
        <p14:creationId xmlns:p14="http://schemas.microsoft.com/office/powerpoint/2010/main" val="2890865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a:latin typeface="+mn-lt"/>
              </a:rPr>
              <a:t>Thu </a:t>
            </a:r>
            <a:r>
              <a:rPr lang="en-GB" sz="2000" b="1" dirty="0" err="1">
                <a:latin typeface="+mn-lt"/>
              </a:rPr>
              <a:t>thập</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dữ</a:t>
            </a:r>
            <a:r>
              <a:rPr lang="en-GB" sz="2000" b="1" dirty="0">
                <a:latin typeface="+mn-lt"/>
              </a:rPr>
              <a:t> </a:t>
            </a:r>
            <a:r>
              <a:rPr lang="en-GB" sz="2000" b="1" dirty="0" err="1">
                <a:latin typeface="+mn-lt"/>
              </a:rPr>
              <a:t>liệu</a:t>
            </a:r>
            <a:endParaRPr lang="en-GB" sz="2000" b="1" dirty="0">
              <a:latin typeface="+mn-lt"/>
            </a:endParaRPr>
          </a:p>
          <a:p>
            <a:pPr marL="0" marR="0" indent="0" algn="just" rtl="0">
              <a:lnSpc>
                <a:spcPct val="150000"/>
              </a:lnSpc>
              <a:spcBef>
                <a:spcPts val="600"/>
              </a:spcBef>
              <a:spcAft>
                <a:spcPts val="0"/>
              </a:spcAft>
              <a:buNone/>
            </a:pPr>
            <a:r>
              <a:rPr lang="vi-VN" sz="1600" b="0" i="0" dirty="0">
                <a:solidFill>
                  <a:srgbClr val="3D4965"/>
                </a:solidFill>
                <a:effectLst/>
                <a:latin typeface="Arial" panose="020B0604020202020204" pitchFamily="34" charset="0"/>
                <a:ea typeface="Dosis" pitchFamily="2" charset="0"/>
                <a:cs typeface="Dosis" pitchFamily="2" charset="0"/>
              </a:rPr>
              <a:t>Đối với bài toán phát hiện và phân loại phương tiện giao thông, chúng </a:t>
            </a:r>
            <a:r>
              <a:rPr lang="en-GB" sz="1600" b="0" i="0" dirty="0" err="1">
                <a:solidFill>
                  <a:srgbClr val="3D4965"/>
                </a:solidFill>
                <a:effectLst/>
                <a:latin typeface="Arial" panose="020B0604020202020204" pitchFamily="34" charset="0"/>
                <a:ea typeface="Dosis" pitchFamily="2" charset="0"/>
                <a:cs typeface="Dosis" pitchFamily="2" charset="0"/>
              </a:rPr>
              <a:t>em</a:t>
            </a:r>
            <a:r>
              <a:rPr lang="vi-VN" sz="1600" b="0" i="0" dirty="0">
                <a:solidFill>
                  <a:srgbClr val="3D4965"/>
                </a:solidFill>
                <a:effectLst/>
                <a:latin typeface="Arial" panose="020B0604020202020204" pitchFamily="34" charset="0"/>
                <a:ea typeface="Dosis" pitchFamily="2" charset="0"/>
                <a:cs typeface="Dosis" pitchFamily="2" charset="0"/>
              </a:rPr>
              <a:t> đã sử dụng</a:t>
            </a:r>
            <a:r>
              <a:rPr lang="en-GB" sz="1600" b="0" i="0" dirty="0">
                <a:solidFill>
                  <a:srgbClr val="3D4965"/>
                </a:solidFill>
                <a:effectLst/>
                <a:latin typeface="Arial" panose="020B0604020202020204" pitchFamily="34" charset="0"/>
                <a:ea typeface="Dosis" pitchFamily="2" charset="0"/>
                <a:cs typeface="Dosis" pitchFamily="2" charset="0"/>
              </a:rPr>
              <a:t>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2.519 hình ảnh</a:t>
            </a:r>
            <a:r>
              <a:rPr lang="vi-VN" sz="1600" b="0" i="0" dirty="0">
                <a:solidFill>
                  <a:srgbClr val="3D4965"/>
                </a:solidFill>
                <a:effectLst/>
                <a:latin typeface="Arial" panose="020B0604020202020204" pitchFamily="34" charset="0"/>
                <a:ea typeface="Dosis" pitchFamily="2" charset="0"/>
                <a:cs typeface="Dosis" pitchFamily="2" charset="0"/>
              </a:rPr>
              <a:t> từ tập dữ liệu chúng </a:t>
            </a:r>
            <a:r>
              <a:rPr lang="en-GB" sz="1600" b="0" i="0" dirty="0" err="1">
                <a:solidFill>
                  <a:srgbClr val="3D4965"/>
                </a:solidFill>
                <a:effectLst/>
                <a:latin typeface="Arial" panose="020B0604020202020204" pitchFamily="34" charset="0"/>
                <a:ea typeface="Dosis" pitchFamily="2" charset="0"/>
                <a:cs typeface="Dosis" pitchFamily="2" charset="0"/>
              </a:rPr>
              <a:t>em</a:t>
            </a:r>
            <a:r>
              <a:rPr lang="vi-VN" sz="1600" b="0" i="0" dirty="0">
                <a:solidFill>
                  <a:srgbClr val="3D4965"/>
                </a:solidFill>
                <a:effectLst/>
                <a:latin typeface="Arial" panose="020B0604020202020204" pitchFamily="34" charset="0"/>
                <a:ea typeface="Dosis" pitchFamily="2" charset="0"/>
                <a:cs typeface="Dosis" pitchFamily="2" charset="0"/>
              </a:rPr>
              <a:t> tự sưu tầm chứa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5.718 xe ô tô</a:t>
            </a:r>
            <a:r>
              <a:rPr lang="vi-VN" sz="1600" b="0" i="0" dirty="0">
                <a:solidFill>
                  <a:srgbClr val="3D4965"/>
                </a:solidFill>
                <a:effectLst/>
                <a:latin typeface="Arial" panose="020B0604020202020204" pitchFamily="34" charset="0"/>
                <a:ea typeface="Dosis" pitchFamily="2" charset="0"/>
                <a:cs typeface="Dosis" pitchFamily="2" charset="0"/>
              </a:rPr>
              <a:t> và khoảng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11.045 xe máy, 1.821 xe tải, 507 xe buýt và 4 xe đạp</a:t>
            </a:r>
            <a:r>
              <a:rPr lang="vi-VN" sz="1600" b="0" i="0" dirty="0">
                <a:solidFill>
                  <a:srgbClr val="3D4965"/>
                </a:solidFill>
                <a:effectLst/>
                <a:latin typeface="Arial" panose="020B0604020202020204" pitchFamily="34" charset="0"/>
                <a:ea typeface="Dosis" pitchFamily="2" charset="0"/>
                <a:cs typeface="Dosis" pitchFamily="2" charset="0"/>
              </a:rPr>
              <a:t>, số lượng dữ liệu xe đạp khá ít do quá trình thu thập dữ liệu phương tiện trên đường phố, xác suất xe đạp xuất hiện rất ít nên quá trình nhận dạng phương tiện xe đạp thấp</a:t>
            </a:r>
            <a:r>
              <a:rPr lang="en-GB" sz="1600" b="0" i="0" dirty="0">
                <a:solidFill>
                  <a:srgbClr val="3D4965"/>
                </a:solidFill>
                <a:effectLst/>
                <a:latin typeface="Arial" panose="020B0604020202020204" pitchFamily="34" charset="0"/>
                <a:ea typeface="Dosis" pitchFamily="2" charset="0"/>
                <a:cs typeface="Dosis" pitchFamily="2" charset="0"/>
              </a:rPr>
              <a:t>.</a:t>
            </a:r>
            <a:endParaRPr lang="en-GB" sz="1600" dirty="0">
              <a:effectLs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395778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a:latin typeface="+mn-lt"/>
              </a:rPr>
              <a:t>Thu </a:t>
            </a:r>
            <a:r>
              <a:rPr lang="en-GB" sz="2000" b="1" dirty="0" err="1">
                <a:latin typeface="+mn-lt"/>
              </a:rPr>
              <a:t>thập</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dữ</a:t>
            </a:r>
            <a:r>
              <a:rPr lang="en-GB" sz="2000" b="1" dirty="0">
                <a:latin typeface="+mn-lt"/>
              </a:rPr>
              <a:t> </a:t>
            </a:r>
            <a:r>
              <a:rPr lang="en-GB" sz="2000" b="1" dirty="0" err="1">
                <a:latin typeface="+mn-lt"/>
              </a:rPr>
              <a:t>liệu</a:t>
            </a:r>
            <a:endParaRPr lang="en-GB" sz="2000" b="1"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51</a:t>
            </a:fld>
            <a:endParaRPr/>
          </a:p>
        </p:txBody>
      </p:sp>
      <p:pic>
        <p:nvPicPr>
          <p:cNvPr id="3" name="Picture 2">
            <a:extLst>
              <a:ext uri="{FF2B5EF4-FFF2-40B4-BE49-F238E27FC236}">
                <a16:creationId xmlns:a16="http://schemas.microsoft.com/office/drawing/2014/main" id="{CD544D2F-49D0-4CEE-A28C-5E6CA0F8B3D9}"/>
              </a:ext>
            </a:extLst>
          </p:cNvPr>
          <p:cNvPicPr>
            <a:picLocks noChangeAspect="1"/>
          </p:cNvPicPr>
          <p:nvPr/>
        </p:nvPicPr>
        <p:blipFill>
          <a:blip r:embed="rId3"/>
          <a:stretch>
            <a:fillRect/>
          </a:stretch>
        </p:blipFill>
        <p:spPr>
          <a:xfrm>
            <a:off x="747925" y="2032003"/>
            <a:ext cx="4657979" cy="1327134"/>
          </a:xfrm>
          <a:prstGeom prst="rect">
            <a:avLst/>
          </a:prstGeom>
        </p:spPr>
      </p:pic>
      <p:pic>
        <p:nvPicPr>
          <p:cNvPr id="5" name="Picture 4">
            <a:extLst>
              <a:ext uri="{FF2B5EF4-FFF2-40B4-BE49-F238E27FC236}">
                <a16:creationId xmlns:a16="http://schemas.microsoft.com/office/drawing/2014/main" id="{31851669-8993-40BE-8081-9FF491B7F675}"/>
              </a:ext>
            </a:extLst>
          </p:cNvPr>
          <p:cNvPicPr>
            <a:picLocks noChangeAspect="1"/>
          </p:cNvPicPr>
          <p:nvPr/>
        </p:nvPicPr>
        <p:blipFill>
          <a:blip r:embed="rId4"/>
          <a:stretch>
            <a:fillRect/>
          </a:stretch>
        </p:blipFill>
        <p:spPr>
          <a:xfrm>
            <a:off x="2420781" y="3440786"/>
            <a:ext cx="4657980" cy="1281951"/>
          </a:xfrm>
          <a:prstGeom prst="rect">
            <a:avLst/>
          </a:prstGeom>
        </p:spPr>
      </p:pic>
    </p:spTree>
    <p:extLst>
      <p:ext uri="{BB962C8B-B14F-4D97-AF65-F5344CB8AC3E}">
        <p14:creationId xmlns:p14="http://schemas.microsoft.com/office/powerpoint/2010/main" val="3203457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a:latin typeface="+mn-lt"/>
              </a:rPr>
              <a:t>Thu </a:t>
            </a:r>
            <a:r>
              <a:rPr lang="en-GB" sz="2000" b="1" dirty="0" err="1">
                <a:latin typeface="+mn-lt"/>
              </a:rPr>
              <a:t>thập</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dữ</a:t>
            </a:r>
            <a:r>
              <a:rPr lang="en-GB" sz="2000" b="1" dirty="0">
                <a:latin typeface="+mn-lt"/>
              </a:rPr>
              <a:t> </a:t>
            </a:r>
            <a:r>
              <a:rPr lang="en-GB" sz="2000" b="1" dirty="0" err="1">
                <a:latin typeface="+mn-lt"/>
              </a:rPr>
              <a:t>liệu</a:t>
            </a:r>
            <a:endParaRPr lang="en-GB" sz="2000" b="1" dirty="0">
              <a:latin typeface="+mn-lt"/>
            </a:endParaRPr>
          </a:p>
          <a:p>
            <a:pPr marL="0" marR="0" indent="0" algn="just" rtl="0">
              <a:lnSpc>
                <a:spcPct val="150000"/>
              </a:lnSpc>
              <a:spcBef>
                <a:spcPts val="600"/>
              </a:spcBef>
              <a:spcAft>
                <a:spcPts val="0"/>
              </a:spcAft>
              <a:buNone/>
            </a:pPr>
            <a:r>
              <a:rPr lang="vi-VN" sz="1600" b="0" i="0" dirty="0">
                <a:solidFill>
                  <a:srgbClr val="3D4965"/>
                </a:solidFill>
                <a:effectLst/>
                <a:latin typeface="Arial" panose="020B0604020202020204" pitchFamily="34" charset="0"/>
                <a:ea typeface="Dosis" pitchFamily="2" charset="0"/>
                <a:cs typeface="Dosis" pitchFamily="2" charset="0"/>
              </a:rPr>
              <a:t>Đối với bài toán nhận dạng phương tiện xe máy vi phạm mũ bảo hiểm</a:t>
            </a:r>
            <a:r>
              <a:rPr lang="en-GB" sz="1600" b="0" i="0" dirty="0">
                <a:solidFill>
                  <a:srgbClr val="3D4965"/>
                </a:solidFill>
                <a:effectLst/>
                <a:latin typeface="Arial" panose="020B0604020202020204" pitchFamily="34" charset="0"/>
                <a:ea typeface="Dosis" pitchFamily="2" charset="0"/>
                <a:cs typeface="Dosis" pitchFamily="2" charset="0"/>
              </a:rPr>
              <a:t>.</a:t>
            </a:r>
            <a:r>
              <a:rPr lang="vi-VN" sz="1600" b="0" i="0" dirty="0">
                <a:solidFill>
                  <a:srgbClr val="3D4965"/>
                </a:solidFill>
                <a:effectLst/>
                <a:latin typeface="Arial" panose="020B0604020202020204" pitchFamily="34" charset="0"/>
                <a:ea typeface="Dosis" pitchFamily="2" charset="0"/>
                <a:cs typeface="Dosis" pitchFamily="2" charset="0"/>
              </a:rPr>
              <a:t> Chúng </a:t>
            </a:r>
            <a:r>
              <a:rPr lang="en-GB" sz="1600" b="0" i="0" dirty="0" err="1">
                <a:solidFill>
                  <a:srgbClr val="3D4965"/>
                </a:solidFill>
                <a:effectLst/>
                <a:latin typeface="Arial" panose="020B0604020202020204" pitchFamily="34" charset="0"/>
                <a:ea typeface="Dosis" pitchFamily="2" charset="0"/>
                <a:cs typeface="Dosis" pitchFamily="2" charset="0"/>
              </a:rPr>
              <a:t>em</a:t>
            </a:r>
            <a:r>
              <a:rPr lang="vi-VN" sz="1600" b="0" i="0" dirty="0">
                <a:solidFill>
                  <a:srgbClr val="3D4965"/>
                </a:solidFill>
                <a:effectLst/>
                <a:latin typeface="Arial" panose="020B0604020202020204" pitchFamily="34" charset="0"/>
                <a:ea typeface="Dosis" pitchFamily="2" charset="0"/>
                <a:cs typeface="Dosis" pitchFamily="2" charset="0"/>
              </a:rPr>
              <a:t> đã sử dụng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1.066 hình ảnh</a:t>
            </a:r>
            <a:r>
              <a:rPr lang="vi-VN" sz="1600" b="0" i="0" dirty="0">
                <a:solidFill>
                  <a:srgbClr val="3D4965"/>
                </a:solidFill>
                <a:effectLst/>
                <a:latin typeface="Arial" panose="020B0604020202020204" pitchFamily="34" charset="0"/>
                <a:ea typeface="Dosis" pitchFamily="2" charset="0"/>
                <a:cs typeface="Dosis" pitchFamily="2" charset="0"/>
              </a:rPr>
              <a:t> từ tập dữ liệu chúng </a:t>
            </a:r>
            <a:r>
              <a:rPr lang="en-GB" sz="1600" b="0" i="0" dirty="0" err="1">
                <a:solidFill>
                  <a:srgbClr val="3D4965"/>
                </a:solidFill>
                <a:effectLst/>
                <a:latin typeface="Arial" panose="020B0604020202020204" pitchFamily="34" charset="0"/>
                <a:ea typeface="Dosis" pitchFamily="2" charset="0"/>
                <a:cs typeface="Dosis" pitchFamily="2" charset="0"/>
              </a:rPr>
              <a:t>em</a:t>
            </a:r>
            <a:r>
              <a:rPr lang="vi-VN" sz="1600" b="0" i="0" dirty="0">
                <a:solidFill>
                  <a:srgbClr val="3D4965"/>
                </a:solidFill>
                <a:effectLst/>
                <a:latin typeface="Arial" panose="020B0604020202020204" pitchFamily="34" charset="0"/>
                <a:ea typeface="Dosis" pitchFamily="2" charset="0"/>
                <a:cs typeface="Dosis" pitchFamily="2" charset="0"/>
              </a:rPr>
              <a:t> tự sưu tầm chứa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2.832 người điều khiển xe máy có đội mũ bảo hiểm</a:t>
            </a:r>
            <a:r>
              <a:rPr lang="vi-VN" sz="1600" b="0" i="0" dirty="0">
                <a:solidFill>
                  <a:srgbClr val="3D4965"/>
                </a:solidFill>
                <a:effectLst/>
                <a:latin typeface="Arial" panose="020B0604020202020204" pitchFamily="34" charset="0"/>
                <a:ea typeface="Dosis" pitchFamily="2" charset="0"/>
                <a:cs typeface="Dosis" pitchFamily="2" charset="0"/>
              </a:rPr>
              <a:t> và khoảng </a:t>
            </a:r>
            <a:r>
              <a:rPr lang="vi-VN" sz="1600" b="0" i="0" dirty="0">
                <a:solidFill>
                  <a:schemeClr val="bg2">
                    <a:lumMod val="60000"/>
                    <a:lumOff val="40000"/>
                  </a:schemeClr>
                </a:solidFill>
                <a:effectLst/>
                <a:latin typeface="Arial" panose="020B0604020202020204" pitchFamily="34" charset="0"/>
                <a:ea typeface="Dosis" pitchFamily="2" charset="0"/>
                <a:cs typeface="Dosis" pitchFamily="2" charset="0"/>
              </a:rPr>
              <a:t>613 người điều khiển xe máy không đội mũ bảo hiểm</a:t>
            </a:r>
            <a:r>
              <a:rPr lang="vi-VN" sz="1600" b="0" i="0" dirty="0">
                <a:solidFill>
                  <a:srgbClr val="3D4965"/>
                </a:solidFill>
                <a:effectLst/>
                <a:latin typeface="Arial" panose="020B0604020202020204" pitchFamily="34" charset="0"/>
                <a:ea typeface="Dosis" pitchFamily="2" charset="0"/>
                <a:cs typeface="Dosis" pitchFamily="2" charset="0"/>
              </a:rPr>
              <a:t>.</a:t>
            </a:r>
            <a:endParaRPr lang="en-GB" sz="1600" dirty="0">
              <a:effectLs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624680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a:latin typeface="+mn-lt"/>
              </a:rPr>
              <a:t>Thu </a:t>
            </a:r>
            <a:r>
              <a:rPr lang="en-GB" sz="2000" b="1" dirty="0" err="1">
                <a:latin typeface="+mn-lt"/>
              </a:rPr>
              <a:t>thập</a:t>
            </a:r>
            <a:r>
              <a:rPr lang="en-GB" sz="2000" b="1" dirty="0">
                <a:latin typeface="+mn-lt"/>
              </a:rPr>
              <a:t> </a:t>
            </a:r>
            <a:r>
              <a:rPr lang="en-GB" sz="2000" b="1" dirty="0" err="1">
                <a:latin typeface="+mn-lt"/>
              </a:rPr>
              <a:t>và</a:t>
            </a:r>
            <a:r>
              <a:rPr lang="en-GB" sz="2000" b="1" dirty="0">
                <a:latin typeface="+mn-lt"/>
              </a:rPr>
              <a:t> </a:t>
            </a: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dữ</a:t>
            </a:r>
            <a:r>
              <a:rPr lang="en-GB" sz="2000" b="1" dirty="0">
                <a:latin typeface="+mn-lt"/>
              </a:rPr>
              <a:t> </a:t>
            </a:r>
            <a:r>
              <a:rPr lang="en-GB" sz="2000" b="1" dirty="0" err="1">
                <a:latin typeface="+mn-lt"/>
              </a:rPr>
              <a:t>liệu</a:t>
            </a:r>
            <a:endParaRPr lang="en-GB" sz="2000" b="1"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53</a:t>
            </a:fld>
            <a:endParaRPr/>
          </a:p>
        </p:txBody>
      </p:sp>
      <p:pic>
        <p:nvPicPr>
          <p:cNvPr id="4" name="Picture 3">
            <a:extLst>
              <a:ext uri="{FF2B5EF4-FFF2-40B4-BE49-F238E27FC236}">
                <a16:creationId xmlns:a16="http://schemas.microsoft.com/office/drawing/2014/main" id="{9D862FA2-1ACC-460A-86C2-C3BAE815D2E4}"/>
              </a:ext>
            </a:extLst>
          </p:cNvPr>
          <p:cNvPicPr>
            <a:picLocks noChangeAspect="1"/>
          </p:cNvPicPr>
          <p:nvPr/>
        </p:nvPicPr>
        <p:blipFill>
          <a:blip r:embed="rId3"/>
          <a:stretch>
            <a:fillRect/>
          </a:stretch>
        </p:blipFill>
        <p:spPr>
          <a:xfrm>
            <a:off x="747925" y="1977656"/>
            <a:ext cx="4063233" cy="1300098"/>
          </a:xfrm>
          <a:prstGeom prst="rect">
            <a:avLst/>
          </a:prstGeom>
        </p:spPr>
      </p:pic>
      <p:pic>
        <p:nvPicPr>
          <p:cNvPr id="7" name="Picture 6">
            <a:extLst>
              <a:ext uri="{FF2B5EF4-FFF2-40B4-BE49-F238E27FC236}">
                <a16:creationId xmlns:a16="http://schemas.microsoft.com/office/drawing/2014/main" id="{A4B145CF-3D2D-4BDB-B82A-767A8B530AE9}"/>
              </a:ext>
            </a:extLst>
          </p:cNvPr>
          <p:cNvPicPr>
            <a:picLocks noChangeAspect="1"/>
          </p:cNvPicPr>
          <p:nvPr/>
        </p:nvPicPr>
        <p:blipFill>
          <a:blip r:embed="rId4"/>
          <a:stretch>
            <a:fillRect/>
          </a:stretch>
        </p:blipFill>
        <p:spPr>
          <a:xfrm>
            <a:off x="2333707" y="3336151"/>
            <a:ext cx="4619987" cy="1386586"/>
          </a:xfrm>
          <a:prstGeom prst="rect">
            <a:avLst/>
          </a:prstGeom>
        </p:spPr>
      </p:pic>
    </p:spTree>
    <p:extLst>
      <p:ext uri="{BB962C8B-B14F-4D97-AF65-F5344CB8AC3E}">
        <p14:creationId xmlns:p14="http://schemas.microsoft.com/office/powerpoint/2010/main" val="364637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hình</a:t>
            </a:r>
            <a:r>
              <a:rPr lang="en-GB" sz="2000" b="1" dirty="0">
                <a:latin typeface="+mn-lt"/>
              </a:rPr>
              <a:t> </a:t>
            </a:r>
            <a:r>
              <a:rPr lang="en-GB" sz="2000" b="1" dirty="0" err="1">
                <a:latin typeface="+mn-lt"/>
              </a:rPr>
              <a:t>ảnh</a:t>
            </a:r>
            <a:r>
              <a:rPr lang="en-GB" sz="2000" b="1" dirty="0">
                <a:latin typeface="+mn-lt"/>
              </a:rPr>
              <a:t> </a:t>
            </a:r>
            <a:r>
              <a:rPr lang="en-GB" sz="2000" b="1" dirty="0" err="1">
                <a:latin typeface="+mn-lt"/>
              </a:rPr>
              <a:t>thu</a:t>
            </a:r>
            <a:r>
              <a:rPr lang="en-GB" sz="2000" b="1" dirty="0">
                <a:latin typeface="+mn-lt"/>
              </a:rPr>
              <a:t> </a:t>
            </a:r>
            <a:r>
              <a:rPr lang="en-GB" sz="2000" b="1" dirty="0" err="1">
                <a:latin typeface="+mn-lt"/>
              </a:rPr>
              <a:t>thập</a:t>
            </a:r>
            <a:r>
              <a:rPr lang="en-GB" sz="2000" b="1" dirty="0">
                <a:latin typeface="+mn-lt"/>
              </a:rPr>
              <a:t> </a:t>
            </a:r>
            <a:r>
              <a:rPr lang="en-GB" sz="2000" b="1" dirty="0" err="1">
                <a:latin typeface="+mn-lt"/>
              </a:rPr>
              <a:t>được</a:t>
            </a:r>
            <a:endParaRPr lang="en-GB" sz="2000" b="1" dirty="0">
              <a:latin typeface="+mn-lt"/>
            </a:endParaRPr>
          </a:p>
          <a:p>
            <a:pPr marL="0" marR="0" indent="0" algn="just" rtl="0">
              <a:lnSpc>
                <a:spcPct val="150000"/>
              </a:lnSpc>
              <a:spcBef>
                <a:spcPts val="600"/>
              </a:spcBef>
              <a:spcAft>
                <a:spcPts val="0"/>
              </a:spcAft>
              <a:buNone/>
            </a:pPr>
            <a:r>
              <a:rPr lang="vi-VN" sz="1600" b="0" i="0" dirty="0">
                <a:solidFill>
                  <a:srgbClr val="3D4965"/>
                </a:solidFill>
                <a:effectLst/>
                <a:latin typeface="Arial" panose="020B0604020202020204" pitchFamily="34" charset="0"/>
                <a:ea typeface="Dosis" pitchFamily="2" charset="0"/>
                <a:cs typeface="Dosis" pitchFamily="2" charset="0"/>
              </a:rPr>
              <a:t>Bộ dữ liệu này chứa 5 lớp:</a:t>
            </a:r>
          </a:p>
          <a:p>
            <a:pPr marL="285750" marR="0" indent="-285750" algn="just" rtl="0">
              <a:lnSpc>
                <a:spcPct val="150000"/>
              </a:lnSpc>
              <a:spcBef>
                <a:spcPts val="600"/>
              </a:spcBef>
              <a:spcAft>
                <a:spcPts val="0"/>
              </a:spcAft>
              <a:buFont typeface="Wingdings" panose="05000000000000000000" pitchFamily="2" charset="2"/>
              <a:buChar char="§"/>
            </a:pPr>
            <a:r>
              <a:rPr lang="vi-VN" sz="1600" b="0" i="0" dirty="0">
                <a:solidFill>
                  <a:srgbClr val="3D4965"/>
                </a:solidFill>
                <a:effectLst/>
                <a:latin typeface="Arial" panose="020B0604020202020204" pitchFamily="34" charset="0"/>
                <a:ea typeface="Dosis" pitchFamily="2" charset="0"/>
                <a:cs typeface="Dosis" pitchFamily="2" charset="0"/>
              </a:rPr>
              <a:t>Nhãn phân loại [ “xe tải”, “xe máy”, “xe đạp”, “ô tô”, “xe buýt”]</a:t>
            </a:r>
          </a:p>
          <a:p>
            <a:pPr marL="285750" marR="0" indent="-285750" algn="just" rtl="0">
              <a:lnSpc>
                <a:spcPct val="150000"/>
              </a:lnSpc>
              <a:spcBef>
                <a:spcPts val="600"/>
              </a:spcBef>
              <a:spcAft>
                <a:spcPts val="0"/>
              </a:spcAft>
              <a:buFont typeface="Wingdings" panose="05000000000000000000" pitchFamily="2" charset="2"/>
              <a:buChar char="§"/>
            </a:pPr>
            <a:r>
              <a:rPr lang="vi-VN" sz="1600" b="0" i="0" dirty="0">
                <a:solidFill>
                  <a:srgbClr val="3D4965"/>
                </a:solidFill>
                <a:effectLst/>
                <a:latin typeface="Arial" panose="020B0604020202020204" pitchFamily="34" charset="0"/>
                <a:ea typeface="Dosis" pitchFamily="2" charset="0"/>
                <a:cs typeface="Dosis" pitchFamily="2" charset="0"/>
              </a:rPr>
              <a:t>Tương ứng: 0 - Car, 1 - Motorcyle, 2 - Bicycle, 3 - Truck, 4 - Bus</a:t>
            </a:r>
            <a:endParaRPr lang="en-GB" sz="1600" dirty="0">
              <a:effectLs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320863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38160"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hình</a:t>
            </a:r>
            <a:r>
              <a:rPr lang="en-GB" sz="2000" b="1" dirty="0">
                <a:latin typeface="+mn-lt"/>
              </a:rPr>
              <a:t> </a:t>
            </a:r>
            <a:r>
              <a:rPr lang="en-GB" sz="2000" b="1" dirty="0" err="1">
                <a:latin typeface="+mn-lt"/>
              </a:rPr>
              <a:t>ảnh</a:t>
            </a:r>
            <a:r>
              <a:rPr lang="en-GB" sz="2000" b="1" dirty="0">
                <a:latin typeface="+mn-lt"/>
              </a:rPr>
              <a:t> </a:t>
            </a:r>
            <a:r>
              <a:rPr lang="en-GB" sz="2000" b="1" dirty="0" err="1">
                <a:latin typeface="+mn-lt"/>
              </a:rPr>
              <a:t>thu</a:t>
            </a:r>
            <a:r>
              <a:rPr lang="en-GB" sz="2000" b="1" dirty="0">
                <a:latin typeface="+mn-lt"/>
              </a:rPr>
              <a:t> </a:t>
            </a:r>
            <a:r>
              <a:rPr lang="en-GB" sz="2000" b="1" dirty="0" err="1">
                <a:latin typeface="+mn-lt"/>
              </a:rPr>
              <a:t>thập</a:t>
            </a:r>
            <a:r>
              <a:rPr lang="en-GB" sz="2000" b="1" dirty="0">
                <a:latin typeface="+mn-lt"/>
              </a:rPr>
              <a:t> </a:t>
            </a:r>
            <a:r>
              <a:rPr lang="en-GB" sz="2000" b="1" dirty="0" err="1">
                <a:latin typeface="+mn-lt"/>
              </a:rPr>
              <a:t>được</a:t>
            </a:r>
            <a:endParaRPr lang="en-GB" sz="2000" b="1" dirty="0">
              <a:latin typeface="+mn-lt"/>
            </a:endParaRPr>
          </a:p>
          <a:p>
            <a:pPr marL="0" marR="0" indent="0" algn="just" rtl="0">
              <a:lnSpc>
                <a:spcPct val="150000"/>
              </a:lnSpc>
              <a:spcBef>
                <a:spcPts val="600"/>
              </a:spcBef>
              <a:spcAft>
                <a:spcPts val="0"/>
              </a:spcAft>
              <a:buNone/>
            </a:pPr>
            <a:r>
              <a:rPr lang="vi-VN" sz="1600" b="0" i="0" dirty="0">
                <a:solidFill>
                  <a:srgbClr val="3D4965"/>
                </a:solidFill>
                <a:effectLst/>
                <a:latin typeface="Arial" panose="020B0604020202020204" pitchFamily="34" charset="0"/>
                <a:ea typeface="Dosis" pitchFamily="2" charset="0"/>
                <a:cs typeface="Dosis" pitchFamily="2" charset="0"/>
              </a:rPr>
              <a:t>Tiếp theo sử dụng labelImg để tiến hành dán nhãn cho các đối tượng</a:t>
            </a:r>
            <a:endParaRPr lang="en-GB" sz="1600" dirty="0">
              <a:effectLs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55</a:t>
            </a:fld>
            <a:endParaRPr/>
          </a:p>
        </p:txBody>
      </p:sp>
      <p:pic>
        <p:nvPicPr>
          <p:cNvPr id="5" name="Picture 4">
            <a:extLst>
              <a:ext uri="{FF2B5EF4-FFF2-40B4-BE49-F238E27FC236}">
                <a16:creationId xmlns:a16="http://schemas.microsoft.com/office/drawing/2014/main" id="{28F26346-66E1-470C-BBDF-A337B4CE006C}"/>
              </a:ext>
            </a:extLst>
          </p:cNvPr>
          <p:cNvPicPr/>
          <p:nvPr/>
        </p:nvPicPr>
        <p:blipFill>
          <a:blip r:embed="rId3"/>
          <a:stretch>
            <a:fillRect/>
          </a:stretch>
        </p:blipFill>
        <p:spPr>
          <a:xfrm>
            <a:off x="1698255" y="2283872"/>
            <a:ext cx="4114209" cy="2438865"/>
          </a:xfrm>
          <a:prstGeom prst="rect">
            <a:avLst/>
          </a:prstGeom>
        </p:spPr>
      </p:pic>
    </p:spTree>
    <p:extLst>
      <p:ext uri="{BB962C8B-B14F-4D97-AF65-F5344CB8AC3E}">
        <p14:creationId xmlns:p14="http://schemas.microsoft.com/office/powerpoint/2010/main" val="3552161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09805"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err="1">
                <a:latin typeface="+mn-lt"/>
              </a:rPr>
              <a:t>Xử</a:t>
            </a:r>
            <a:r>
              <a:rPr lang="en-GB" sz="2000" b="1" dirty="0">
                <a:latin typeface="+mn-lt"/>
              </a:rPr>
              <a:t> </a:t>
            </a:r>
            <a:r>
              <a:rPr lang="en-GB" sz="2000" b="1" dirty="0" err="1">
                <a:latin typeface="+mn-lt"/>
              </a:rPr>
              <a:t>lý</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hình</a:t>
            </a:r>
            <a:r>
              <a:rPr lang="en-GB" sz="2000" b="1" dirty="0">
                <a:latin typeface="+mn-lt"/>
              </a:rPr>
              <a:t> </a:t>
            </a:r>
            <a:r>
              <a:rPr lang="en-GB" sz="2000" b="1" dirty="0" err="1">
                <a:latin typeface="+mn-lt"/>
              </a:rPr>
              <a:t>ảnh</a:t>
            </a:r>
            <a:r>
              <a:rPr lang="en-GB" sz="2000" b="1" dirty="0">
                <a:latin typeface="+mn-lt"/>
              </a:rPr>
              <a:t> </a:t>
            </a:r>
            <a:r>
              <a:rPr lang="en-GB" sz="2000" b="1" dirty="0" err="1">
                <a:latin typeface="+mn-lt"/>
              </a:rPr>
              <a:t>thu</a:t>
            </a:r>
            <a:r>
              <a:rPr lang="en-GB" sz="2000" b="1" dirty="0">
                <a:latin typeface="+mn-lt"/>
              </a:rPr>
              <a:t> </a:t>
            </a:r>
            <a:r>
              <a:rPr lang="en-GB" sz="2000" b="1" dirty="0" err="1">
                <a:latin typeface="+mn-lt"/>
              </a:rPr>
              <a:t>thập</a:t>
            </a:r>
            <a:r>
              <a:rPr lang="en-GB" sz="2000" b="1" dirty="0">
                <a:latin typeface="+mn-lt"/>
              </a:rPr>
              <a:t> </a:t>
            </a:r>
            <a:r>
              <a:rPr lang="en-GB" sz="2000" b="1" dirty="0" err="1">
                <a:latin typeface="+mn-lt"/>
              </a:rPr>
              <a:t>được</a:t>
            </a:r>
            <a:endParaRPr lang="en-GB" sz="2000" b="1" dirty="0">
              <a:latin typeface="+mn-lt"/>
            </a:endParaRPr>
          </a:p>
          <a:p>
            <a:pPr marL="0" marR="0" indent="0" algn="just" rtl="0">
              <a:spcBef>
                <a:spcPts val="600"/>
              </a:spcBef>
              <a:spcAft>
                <a:spcPts val="0"/>
              </a:spcAft>
              <a:buNone/>
            </a:pPr>
            <a:r>
              <a:rPr lang="vi-VN" sz="1600" b="0" i="0" dirty="0">
                <a:solidFill>
                  <a:srgbClr val="3D4965"/>
                </a:solidFill>
                <a:effectLst/>
                <a:latin typeface="Arial" panose="020B0604020202020204" pitchFamily="34" charset="0"/>
                <a:ea typeface="Dosis" pitchFamily="2" charset="0"/>
                <a:cs typeface="Dosis" pitchFamily="2" charset="0"/>
              </a:rPr>
              <a:t>Khi đã dán nhãn xong hết tất cả hình ảnh thì sẽ thu được những file có đuôi .txt là với các thông số như sau: thông số đầu tiên sẽ là tương tương ứng với tên class mà ta quy định, bốn thông số còn lại chính là tọa độ tương ứng với tọa độ của đối tượng</a:t>
            </a:r>
            <a:r>
              <a:rPr lang="en-GB" sz="1600" b="0" i="0" dirty="0">
                <a:solidFill>
                  <a:srgbClr val="3D4965"/>
                </a:solidFill>
                <a:effectLst/>
                <a:latin typeface="Arial" panose="020B0604020202020204" pitchFamily="34" charset="0"/>
                <a:ea typeface="Dosis" pitchFamily="2" charset="0"/>
                <a:cs typeface="Dosis" pitchFamily="2" charset="0"/>
              </a:rPr>
              <a:t>.</a:t>
            </a:r>
            <a:endParaRPr lang="en-GB" sz="1600" dirty="0">
              <a:effectLs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56</a:t>
            </a:fld>
            <a:endParaRPr/>
          </a:p>
        </p:txBody>
      </p:sp>
      <p:grpSp>
        <p:nvGrpSpPr>
          <p:cNvPr id="6" name="Group 5">
            <a:extLst>
              <a:ext uri="{FF2B5EF4-FFF2-40B4-BE49-F238E27FC236}">
                <a16:creationId xmlns:a16="http://schemas.microsoft.com/office/drawing/2014/main" id="{836C153C-F210-4FDB-A1D7-D006CFAF1FE5}"/>
              </a:ext>
            </a:extLst>
          </p:cNvPr>
          <p:cNvGrpSpPr>
            <a:grpSpLocks/>
          </p:cNvGrpSpPr>
          <p:nvPr/>
        </p:nvGrpSpPr>
        <p:grpSpPr>
          <a:xfrm>
            <a:off x="1324941" y="2953029"/>
            <a:ext cx="5189855" cy="1888490"/>
            <a:chOff x="4762" y="4762"/>
            <a:chExt cx="5189855" cy="1888489"/>
          </a:xfrm>
        </p:grpSpPr>
        <p:pic>
          <p:nvPicPr>
            <p:cNvPr id="7" name="Image 195">
              <a:extLst>
                <a:ext uri="{FF2B5EF4-FFF2-40B4-BE49-F238E27FC236}">
                  <a16:creationId xmlns:a16="http://schemas.microsoft.com/office/drawing/2014/main" id="{E2E3A7A6-6486-43E3-BA39-B4595D5B960A}"/>
                </a:ext>
              </a:extLst>
            </p:cNvPr>
            <p:cNvPicPr/>
            <p:nvPr/>
          </p:nvPicPr>
          <p:blipFill>
            <a:blip r:embed="rId3" cstate="print"/>
            <a:stretch>
              <a:fillRect/>
            </a:stretch>
          </p:blipFill>
          <p:spPr>
            <a:xfrm>
              <a:off x="9588" y="9588"/>
              <a:ext cx="5180076" cy="1878964"/>
            </a:xfrm>
            <a:prstGeom prst="rect">
              <a:avLst/>
            </a:prstGeom>
          </p:spPr>
        </p:pic>
        <p:sp>
          <p:nvSpPr>
            <p:cNvPr id="8" name="Graphic 196">
              <a:extLst>
                <a:ext uri="{FF2B5EF4-FFF2-40B4-BE49-F238E27FC236}">
                  <a16:creationId xmlns:a16="http://schemas.microsoft.com/office/drawing/2014/main" id="{DFC7B41D-E69D-4AB2-9A0F-91913A8D96C0}"/>
                </a:ext>
              </a:extLst>
            </p:cNvPr>
            <p:cNvSpPr/>
            <p:nvPr/>
          </p:nvSpPr>
          <p:spPr>
            <a:xfrm>
              <a:off x="4762" y="4762"/>
              <a:ext cx="5189855" cy="1888489"/>
            </a:xfrm>
            <a:custGeom>
              <a:avLst/>
              <a:gdLst/>
              <a:ahLst/>
              <a:cxnLst/>
              <a:rect l="l" t="t" r="r" b="b"/>
              <a:pathLst>
                <a:path w="5189855" h="1888489">
                  <a:moveTo>
                    <a:pt x="0" y="1888490"/>
                  </a:moveTo>
                  <a:lnTo>
                    <a:pt x="5189601" y="1888490"/>
                  </a:lnTo>
                  <a:lnTo>
                    <a:pt x="5189601" y="0"/>
                  </a:lnTo>
                  <a:lnTo>
                    <a:pt x="0" y="0"/>
                  </a:lnTo>
                  <a:lnTo>
                    <a:pt x="0" y="1888490"/>
                  </a:lnTo>
                  <a:close/>
                </a:path>
              </a:pathLst>
            </a:custGeom>
            <a:ln w="9525">
              <a:solidFill>
                <a:srgbClr val="000000"/>
              </a:solidFill>
              <a:prstDash val="solid"/>
            </a:ln>
          </p:spPr>
          <p:txBody>
            <a:bodyPr wrap="square" lIns="0" tIns="0" rIns="0" bIns="0" rtlCol="0">
              <a:prstTxWarp prst="textNoShape">
                <a:avLst/>
              </a:prstTxWarp>
              <a:noAutofit/>
            </a:bodyPr>
            <a:lstStyle/>
            <a:p>
              <a:endParaRPr lang="en-GB"/>
            </a:p>
          </p:txBody>
        </p:sp>
      </p:grpSp>
    </p:spTree>
    <p:extLst>
      <p:ext uri="{BB962C8B-B14F-4D97-AF65-F5344CB8AC3E}">
        <p14:creationId xmlns:p14="http://schemas.microsoft.com/office/powerpoint/2010/main" val="3370342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09805"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2000" b="1" dirty="0" err="1">
                <a:latin typeface="+mn-lt"/>
              </a:rPr>
              <a:t>Kết</a:t>
            </a:r>
            <a:r>
              <a:rPr lang="en-GB" sz="2000" b="1" dirty="0">
                <a:latin typeface="+mn-lt"/>
              </a:rPr>
              <a:t> </a:t>
            </a:r>
            <a:r>
              <a:rPr lang="en-GB" sz="2000" b="1" dirty="0" err="1">
                <a:latin typeface="+mn-lt"/>
              </a:rPr>
              <a:t>nối</a:t>
            </a:r>
            <a:r>
              <a:rPr lang="en-GB" sz="2000" b="1" dirty="0">
                <a:latin typeface="+mn-lt"/>
              </a:rPr>
              <a:t> Google </a:t>
            </a:r>
            <a:r>
              <a:rPr lang="en-GB" sz="2000" b="1" dirty="0" err="1">
                <a:latin typeface="+mn-lt"/>
              </a:rPr>
              <a:t>Colab</a:t>
            </a:r>
            <a:r>
              <a:rPr lang="en-GB" sz="2000" b="1" dirty="0">
                <a:latin typeface="+mn-lt"/>
              </a:rPr>
              <a:t> </a:t>
            </a:r>
            <a:r>
              <a:rPr lang="en-GB" sz="2000" b="1" dirty="0" err="1">
                <a:latin typeface="+mn-lt"/>
              </a:rPr>
              <a:t>với</a:t>
            </a:r>
            <a:r>
              <a:rPr lang="en-GB" sz="2000" b="1" dirty="0">
                <a:latin typeface="+mn-lt"/>
              </a:rPr>
              <a:t> Google Drive</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57</a:t>
            </a:fld>
            <a:endParaRPr/>
          </a:p>
        </p:txBody>
      </p:sp>
      <p:pic>
        <p:nvPicPr>
          <p:cNvPr id="9" name="Image 197">
            <a:extLst>
              <a:ext uri="{FF2B5EF4-FFF2-40B4-BE49-F238E27FC236}">
                <a16:creationId xmlns:a16="http://schemas.microsoft.com/office/drawing/2014/main" id="{B4006AF7-B036-44B0-A47F-E9CD8F48DA32}"/>
              </a:ext>
            </a:extLst>
          </p:cNvPr>
          <p:cNvPicPr/>
          <p:nvPr/>
        </p:nvPicPr>
        <p:blipFill>
          <a:blip r:embed="rId3">
            <a:extLst>
              <a:ext uri="{28A0092B-C50C-407E-A947-70E740481C1C}">
                <a14:useLocalDpi xmlns:a14="http://schemas.microsoft.com/office/drawing/2010/main" val="0"/>
              </a:ext>
            </a:extLst>
          </a:blip>
          <a:stretch>
            <a:fillRect/>
          </a:stretch>
        </p:blipFill>
        <p:spPr>
          <a:xfrm>
            <a:off x="690458" y="1914658"/>
            <a:ext cx="5920105" cy="1158240"/>
          </a:xfrm>
          <a:prstGeom prst="rect">
            <a:avLst/>
          </a:prstGeom>
        </p:spPr>
      </p:pic>
    </p:spTree>
    <p:extLst>
      <p:ext uri="{BB962C8B-B14F-4D97-AF65-F5344CB8AC3E}">
        <p14:creationId xmlns:p14="http://schemas.microsoft.com/office/powerpoint/2010/main" val="4265737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09805"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vi-VN" sz="2000" b="1" dirty="0">
                <a:latin typeface="+mn-lt"/>
              </a:rPr>
              <a:t>Cài đặt thư viện và chạy lệnh huấn luyện</a:t>
            </a:r>
            <a:endParaRPr lang="en-GB" sz="2000" b="1"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58</a:t>
            </a:fld>
            <a:endParaRPr/>
          </a:p>
        </p:txBody>
      </p:sp>
      <p:pic>
        <p:nvPicPr>
          <p:cNvPr id="11" name="Image 198">
            <a:extLst>
              <a:ext uri="{FF2B5EF4-FFF2-40B4-BE49-F238E27FC236}">
                <a16:creationId xmlns:a16="http://schemas.microsoft.com/office/drawing/2014/main" id="{1EC135D1-7B41-48A0-BA7C-DC2AB0F7A52F}"/>
              </a:ext>
            </a:extLst>
          </p:cNvPr>
          <p:cNvPicPr/>
          <p:nvPr/>
        </p:nvPicPr>
        <p:blipFill>
          <a:blip r:embed="rId3" cstate="print"/>
          <a:stretch>
            <a:fillRect/>
          </a:stretch>
        </p:blipFill>
        <p:spPr>
          <a:xfrm>
            <a:off x="747924" y="2018857"/>
            <a:ext cx="4327349" cy="745608"/>
          </a:xfrm>
          <a:prstGeom prst="rect">
            <a:avLst/>
          </a:prstGeom>
        </p:spPr>
      </p:pic>
    </p:spTree>
    <p:extLst>
      <p:ext uri="{BB962C8B-B14F-4D97-AF65-F5344CB8AC3E}">
        <p14:creationId xmlns:p14="http://schemas.microsoft.com/office/powerpoint/2010/main" val="91297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609805" cy="287569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vi-VN" sz="2000" b="1" dirty="0">
                <a:latin typeface="+mn-lt"/>
              </a:rPr>
              <a:t>Cài đặt thư viện và chạy lệnh huấn luyện</a:t>
            </a:r>
            <a:endParaRPr lang="en-GB" sz="2000" b="1"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59</a:t>
            </a:fld>
            <a:endParaRPr/>
          </a:p>
        </p:txBody>
      </p:sp>
      <p:pic>
        <p:nvPicPr>
          <p:cNvPr id="8" name="Image 199">
            <a:extLst>
              <a:ext uri="{FF2B5EF4-FFF2-40B4-BE49-F238E27FC236}">
                <a16:creationId xmlns:a16="http://schemas.microsoft.com/office/drawing/2014/main" id="{233D8034-26DB-4BBC-BD1F-960045DE60B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99125" y="1928952"/>
            <a:ext cx="5844540" cy="2915920"/>
          </a:xfrm>
          <a:prstGeom prst="rect">
            <a:avLst/>
          </a:prstGeom>
        </p:spPr>
      </p:pic>
    </p:spTree>
    <p:extLst>
      <p:ext uri="{BB962C8B-B14F-4D97-AF65-F5344CB8AC3E}">
        <p14:creationId xmlns:p14="http://schemas.microsoft.com/office/powerpoint/2010/main" val="287929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1049079" y="1661762"/>
            <a:ext cx="7463456"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Bahnschrift" panose="020B0502040204020203" pitchFamily="34" charset="0"/>
              </a:rPr>
              <a:t>2. CƠ SỞ LÝ THUYẾT</a:t>
            </a:r>
            <a:endParaRPr dirty="0">
              <a:latin typeface="Bahnschrift" panose="020B0502040204020203" pitchFamily="34" charset="0"/>
            </a:endParaRPr>
          </a:p>
        </p:txBody>
      </p:sp>
    </p:spTree>
    <p:extLst>
      <p:ext uri="{BB962C8B-B14F-4D97-AF65-F5344CB8AC3E}">
        <p14:creationId xmlns:p14="http://schemas.microsoft.com/office/powerpoint/2010/main" val="1967686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839607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Huấn</a:t>
            </a:r>
            <a:r>
              <a:rPr lang="en-GB" sz="2000" b="1" dirty="0">
                <a:latin typeface="+mn-lt"/>
              </a:rPr>
              <a:t> </a:t>
            </a:r>
            <a:r>
              <a:rPr lang="en-GB" sz="2000" b="1" dirty="0" err="1">
                <a:latin typeface="+mn-lt"/>
              </a:rPr>
              <a:t>luyện</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mô</a:t>
            </a:r>
            <a:r>
              <a:rPr lang="en-GB" sz="2000" b="1" dirty="0">
                <a:latin typeface="+mn-lt"/>
              </a:rPr>
              <a:t> </a:t>
            </a:r>
            <a:r>
              <a:rPr lang="en-GB" sz="2000" b="1" dirty="0" err="1">
                <a:latin typeface="+mn-lt"/>
              </a:rPr>
              <a:t>hình</a:t>
            </a:r>
            <a:r>
              <a:rPr lang="en-GB" sz="2000" b="1" dirty="0">
                <a:latin typeface="+mn-lt"/>
              </a:rPr>
              <a:t> YOLOv8</a:t>
            </a:r>
          </a:p>
          <a:p>
            <a:pPr marL="0" indent="0">
              <a:lnSpc>
                <a:spcPct val="150000"/>
              </a:lnSpc>
              <a:buNone/>
            </a:pPr>
            <a:r>
              <a:rPr lang="en-GB" sz="1800" dirty="0" err="1">
                <a:latin typeface="+mn-lt"/>
              </a:rPr>
              <a:t>Thiết</a:t>
            </a:r>
            <a:r>
              <a:rPr lang="en-GB" sz="1800" dirty="0">
                <a:latin typeface="+mn-lt"/>
              </a:rPr>
              <a:t> </a:t>
            </a:r>
            <a:r>
              <a:rPr lang="en-GB" sz="1800" dirty="0" err="1">
                <a:latin typeface="+mn-lt"/>
              </a:rPr>
              <a:t>lập</a:t>
            </a:r>
            <a:r>
              <a:rPr lang="en-GB" sz="1800" dirty="0">
                <a:latin typeface="+mn-lt"/>
              </a:rPr>
              <a:t> </a:t>
            </a:r>
            <a:r>
              <a:rPr lang="en-GB" sz="1800" dirty="0" err="1">
                <a:latin typeface="+mn-lt"/>
              </a:rPr>
              <a:t>các</a:t>
            </a:r>
            <a:r>
              <a:rPr lang="en-GB" sz="1800" dirty="0">
                <a:latin typeface="+mn-lt"/>
              </a:rPr>
              <a:t> </a:t>
            </a:r>
            <a:r>
              <a:rPr lang="en-GB" sz="1800" dirty="0" err="1">
                <a:latin typeface="+mn-lt"/>
              </a:rPr>
              <a:t>siêu</a:t>
            </a:r>
            <a:r>
              <a:rPr lang="en-GB" sz="1800" dirty="0">
                <a:latin typeface="+mn-lt"/>
              </a:rPr>
              <a:t> </a:t>
            </a:r>
            <a:r>
              <a:rPr lang="en-GB" sz="1800" dirty="0" err="1">
                <a:latin typeface="+mn-lt"/>
              </a:rPr>
              <a:t>tham</a:t>
            </a:r>
            <a:r>
              <a:rPr lang="en-GB" sz="1800" dirty="0">
                <a:latin typeface="+mn-lt"/>
              </a:rPr>
              <a:t> </a:t>
            </a:r>
            <a:r>
              <a:rPr lang="en-GB" sz="1800" dirty="0" err="1">
                <a:latin typeface="+mn-lt"/>
              </a:rPr>
              <a:t>số</a:t>
            </a:r>
            <a:r>
              <a:rPr lang="en-GB" sz="1800" dirty="0">
                <a:latin typeface="+mn-lt"/>
              </a:rPr>
              <a:t> </a:t>
            </a:r>
            <a:r>
              <a:rPr lang="en-GB" sz="1800" dirty="0" err="1">
                <a:latin typeface="+mn-lt"/>
              </a:rPr>
              <a:t>cho</a:t>
            </a:r>
            <a:r>
              <a:rPr lang="en-GB" sz="1800" dirty="0">
                <a:latin typeface="+mn-lt"/>
              </a:rPr>
              <a:t> </a:t>
            </a:r>
            <a:r>
              <a:rPr lang="en-GB" sz="1800" dirty="0" err="1">
                <a:latin typeface="+mn-lt"/>
              </a:rPr>
              <a:t>mô</a:t>
            </a:r>
            <a:r>
              <a:rPr lang="en-GB" sz="1800" dirty="0">
                <a:latin typeface="+mn-lt"/>
              </a:rPr>
              <a:t> </a:t>
            </a:r>
            <a:r>
              <a:rPr lang="en-GB" sz="1800" dirty="0" err="1">
                <a:latin typeface="+mn-lt"/>
              </a:rPr>
              <a:t>hình</a:t>
            </a:r>
            <a:r>
              <a:rPr lang="en-GB" sz="1800" dirty="0">
                <a:latin typeface="+mn-lt"/>
              </a:rPr>
              <a:t> </a:t>
            </a:r>
            <a:r>
              <a:rPr lang="en-GB" sz="1800" dirty="0" err="1">
                <a:latin typeface="+mn-lt"/>
              </a:rPr>
              <a:t>huấn</a:t>
            </a:r>
            <a:r>
              <a:rPr lang="en-GB" sz="1800" dirty="0">
                <a:latin typeface="+mn-lt"/>
              </a:rPr>
              <a:t> </a:t>
            </a:r>
            <a:r>
              <a:rPr lang="en-GB" sz="1800" dirty="0" err="1">
                <a:latin typeface="+mn-lt"/>
              </a:rPr>
              <a:t>luyện</a:t>
            </a:r>
            <a:r>
              <a:rPr lang="en-GB" sz="1800" dirty="0">
                <a:latin typeface="+mn-lt"/>
              </a:rPr>
              <a:t>:</a:t>
            </a:r>
          </a:p>
          <a:p>
            <a:pPr marL="285750" indent="-285750">
              <a:lnSpc>
                <a:spcPct val="150000"/>
              </a:lnSpc>
              <a:buFont typeface="Wingdings" panose="05000000000000000000" pitchFamily="2" charset="2"/>
              <a:buChar char="§"/>
            </a:pPr>
            <a:r>
              <a:rPr lang="en-GB" sz="1800" dirty="0">
                <a:latin typeface="+mn-lt"/>
              </a:rPr>
              <a:t>Image-size: 640x640</a:t>
            </a:r>
          </a:p>
          <a:p>
            <a:pPr marL="285750" indent="-285750">
              <a:lnSpc>
                <a:spcPct val="150000"/>
              </a:lnSpc>
              <a:buFont typeface="Wingdings" panose="05000000000000000000" pitchFamily="2" charset="2"/>
              <a:buChar char="§"/>
            </a:pPr>
            <a:r>
              <a:rPr lang="en-GB" sz="1800" dirty="0">
                <a:latin typeface="+mn-lt"/>
              </a:rPr>
              <a:t>Learning rate:</a:t>
            </a:r>
          </a:p>
          <a:p>
            <a:pPr marL="0" indent="0">
              <a:lnSpc>
                <a:spcPct val="150000"/>
              </a:lnSpc>
              <a:buNone/>
            </a:pPr>
            <a:r>
              <a:rPr lang="en-GB" sz="1800" dirty="0">
                <a:latin typeface="+mn-lt"/>
              </a:rPr>
              <a:t>     +) 0.01 (</a:t>
            </a:r>
            <a:r>
              <a:rPr lang="en-GB" sz="1800" dirty="0" err="1">
                <a:latin typeface="+mn-lt"/>
              </a:rPr>
              <a:t>Đối</a:t>
            </a:r>
            <a:r>
              <a:rPr lang="en-GB" sz="1800" dirty="0">
                <a:latin typeface="+mn-lt"/>
              </a:rPr>
              <a:t> </a:t>
            </a:r>
            <a:r>
              <a:rPr lang="en-GB" sz="1800" dirty="0" err="1">
                <a:latin typeface="+mn-lt"/>
              </a:rPr>
              <a:t>với</a:t>
            </a:r>
            <a:r>
              <a:rPr lang="en-GB" sz="1800" dirty="0">
                <a:latin typeface="+mn-lt"/>
              </a:rPr>
              <a:t> </a:t>
            </a:r>
            <a:r>
              <a:rPr lang="en-GB" sz="1800" dirty="0" err="1">
                <a:latin typeface="+mn-lt"/>
              </a:rPr>
              <a:t>bài</a:t>
            </a:r>
            <a:r>
              <a:rPr lang="en-GB" sz="1800" dirty="0">
                <a:latin typeface="+mn-lt"/>
              </a:rPr>
              <a:t> </a:t>
            </a:r>
            <a:r>
              <a:rPr lang="en-GB" sz="1800" dirty="0" err="1">
                <a:latin typeface="+mn-lt"/>
              </a:rPr>
              <a:t>toán</a:t>
            </a:r>
            <a:r>
              <a:rPr lang="en-GB" sz="1800" dirty="0">
                <a:latin typeface="+mn-lt"/>
              </a:rPr>
              <a:t> </a:t>
            </a:r>
            <a:r>
              <a:rPr lang="en-GB" sz="1800" dirty="0" err="1">
                <a:latin typeface="+mn-lt"/>
              </a:rPr>
              <a:t>phát</a:t>
            </a:r>
            <a:r>
              <a:rPr lang="en-GB" sz="1800" dirty="0">
                <a:latin typeface="+mn-lt"/>
              </a:rPr>
              <a:t> </a:t>
            </a:r>
            <a:r>
              <a:rPr lang="en-GB" sz="1800" dirty="0" err="1">
                <a:latin typeface="+mn-lt"/>
              </a:rPr>
              <a:t>hiện</a:t>
            </a:r>
            <a:r>
              <a:rPr lang="en-GB" sz="1800" dirty="0">
                <a:latin typeface="+mn-lt"/>
              </a:rPr>
              <a:t> </a:t>
            </a:r>
            <a:r>
              <a:rPr lang="en-GB" sz="1800" dirty="0" err="1">
                <a:latin typeface="+mn-lt"/>
              </a:rPr>
              <a:t>và</a:t>
            </a:r>
            <a:r>
              <a:rPr lang="en-GB" sz="1800" dirty="0">
                <a:latin typeface="+mn-lt"/>
              </a:rPr>
              <a:t> </a:t>
            </a:r>
            <a:r>
              <a:rPr lang="en-GB" sz="1800" dirty="0" err="1">
                <a:latin typeface="+mn-lt"/>
              </a:rPr>
              <a:t>phân</a:t>
            </a:r>
            <a:r>
              <a:rPr lang="en-GB" sz="1800" dirty="0">
                <a:latin typeface="+mn-lt"/>
              </a:rPr>
              <a:t> </a:t>
            </a:r>
            <a:r>
              <a:rPr lang="en-GB" sz="1800" dirty="0" err="1">
                <a:latin typeface="+mn-lt"/>
              </a:rPr>
              <a:t>loại</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a:t>
            </a:r>
          </a:p>
          <a:p>
            <a:pPr marL="0" indent="0">
              <a:lnSpc>
                <a:spcPct val="150000"/>
              </a:lnSpc>
              <a:buNone/>
            </a:pPr>
            <a:r>
              <a:rPr lang="en-GB" sz="1800" dirty="0">
                <a:latin typeface="+mn-lt"/>
              </a:rPr>
              <a:t>     +) 0.001667 (</a:t>
            </a:r>
            <a:r>
              <a:rPr lang="en-GB" sz="1800" dirty="0" err="1">
                <a:latin typeface="+mn-lt"/>
              </a:rPr>
              <a:t>Đối</a:t>
            </a:r>
            <a:r>
              <a:rPr lang="en-GB" sz="1800" dirty="0">
                <a:latin typeface="+mn-lt"/>
              </a:rPr>
              <a:t> </a:t>
            </a:r>
            <a:r>
              <a:rPr lang="en-GB" sz="1800" dirty="0" err="1">
                <a:latin typeface="+mn-lt"/>
              </a:rPr>
              <a:t>với</a:t>
            </a:r>
            <a:r>
              <a:rPr lang="en-GB" sz="1800" dirty="0">
                <a:latin typeface="+mn-lt"/>
              </a:rPr>
              <a:t> </a:t>
            </a:r>
            <a:r>
              <a:rPr lang="en-GB" sz="1800" dirty="0" err="1">
                <a:latin typeface="+mn-lt"/>
              </a:rPr>
              <a:t>bài</a:t>
            </a:r>
            <a:r>
              <a:rPr lang="en-GB" sz="1800" dirty="0">
                <a:latin typeface="+mn-lt"/>
              </a:rPr>
              <a:t> </a:t>
            </a:r>
            <a:r>
              <a:rPr lang="en-GB" sz="1800" dirty="0" err="1">
                <a:latin typeface="+mn-lt"/>
              </a:rPr>
              <a:t>toán</a:t>
            </a:r>
            <a:r>
              <a:rPr lang="en-GB" sz="1800" dirty="0">
                <a:latin typeface="+mn-lt"/>
              </a:rPr>
              <a:t> </a:t>
            </a:r>
            <a:r>
              <a:rPr lang="en-GB" sz="1800" dirty="0" err="1">
                <a:latin typeface="+mn-lt"/>
              </a:rPr>
              <a:t>nhận</a:t>
            </a:r>
            <a:r>
              <a:rPr lang="en-GB" sz="1800" dirty="0">
                <a:latin typeface="+mn-lt"/>
              </a:rPr>
              <a:t> </a:t>
            </a:r>
            <a:r>
              <a:rPr lang="en-GB" sz="1800" dirty="0" err="1">
                <a:latin typeface="+mn-lt"/>
              </a:rPr>
              <a:t>dạng</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 vi </a:t>
            </a:r>
            <a:r>
              <a:rPr lang="en-GB" sz="1800" dirty="0" err="1">
                <a:latin typeface="+mn-lt"/>
              </a:rPr>
              <a:t>phạm</a:t>
            </a:r>
            <a:r>
              <a:rPr lang="en-GB" sz="1800" dirty="0">
                <a:latin typeface="+mn-lt"/>
              </a:rPr>
              <a:t> </a:t>
            </a:r>
            <a:r>
              <a:rPr lang="en-GB" sz="1800" dirty="0" err="1">
                <a:latin typeface="+mn-lt"/>
              </a:rPr>
              <a:t>mũ</a:t>
            </a:r>
            <a:r>
              <a:rPr lang="en-GB" sz="1800" dirty="0">
                <a:latin typeface="+mn-lt"/>
              </a:rPr>
              <a:t> </a:t>
            </a:r>
            <a:r>
              <a:rPr lang="en-GB" sz="1800" dirty="0" err="1">
                <a:latin typeface="+mn-lt"/>
              </a:rPr>
              <a:t>bảo</a:t>
            </a:r>
            <a:r>
              <a:rPr lang="en-GB" sz="1800" dirty="0">
                <a:latin typeface="+mn-lt"/>
              </a:rPr>
              <a:t> </a:t>
            </a:r>
            <a:r>
              <a:rPr lang="en-GB" sz="1800" dirty="0" err="1">
                <a:latin typeface="+mn-lt"/>
              </a:rPr>
              <a:t>hiểm</a:t>
            </a:r>
            <a:r>
              <a:rPr lang="en-GB" sz="1800" dirty="0">
                <a:latin typeface="+mn-lt"/>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2192679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839607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Huấn</a:t>
            </a:r>
            <a:r>
              <a:rPr lang="en-GB" sz="2000" b="1" dirty="0">
                <a:latin typeface="+mn-lt"/>
              </a:rPr>
              <a:t> </a:t>
            </a:r>
            <a:r>
              <a:rPr lang="en-GB" sz="2000" b="1" dirty="0" err="1">
                <a:latin typeface="+mn-lt"/>
              </a:rPr>
              <a:t>luyện</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mô</a:t>
            </a:r>
            <a:r>
              <a:rPr lang="en-GB" sz="2000" b="1" dirty="0">
                <a:latin typeface="+mn-lt"/>
              </a:rPr>
              <a:t> </a:t>
            </a:r>
            <a:r>
              <a:rPr lang="en-GB" sz="2000" b="1" dirty="0" err="1">
                <a:latin typeface="+mn-lt"/>
              </a:rPr>
              <a:t>hình</a:t>
            </a:r>
            <a:r>
              <a:rPr lang="en-GB" sz="2000" b="1" dirty="0">
                <a:latin typeface="+mn-lt"/>
              </a:rPr>
              <a:t> YOLOv8</a:t>
            </a:r>
          </a:p>
          <a:p>
            <a:pPr marL="0" indent="0">
              <a:lnSpc>
                <a:spcPct val="150000"/>
              </a:lnSpc>
              <a:buNone/>
            </a:pPr>
            <a:r>
              <a:rPr lang="en-GB" sz="1800" dirty="0" err="1">
                <a:latin typeface="+mn-lt"/>
              </a:rPr>
              <a:t>Thiết</a:t>
            </a:r>
            <a:r>
              <a:rPr lang="en-GB" sz="1800" dirty="0">
                <a:latin typeface="+mn-lt"/>
              </a:rPr>
              <a:t> </a:t>
            </a:r>
            <a:r>
              <a:rPr lang="en-GB" sz="1800" dirty="0" err="1">
                <a:latin typeface="+mn-lt"/>
              </a:rPr>
              <a:t>lập</a:t>
            </a:r>
            <a:r>
              <a:rPr lang="en-GB" sz="1800" dirty="0">
                <a:latin typeface="+mn-lt"/>
              </a:rPr>
              <a:t> </a:t>
            </a:r>
            <a:r>
              <a:rPr lang="en-GB" sz="1800" dirty="0" err="1">
                <a:latin typeface="+mn-lt"/>
              </a:rPr>
              <a:t>các</a:t>
            </a:r>
            <a:r>
              <a:rPr lang="en-GB" sz="1800" dirty="0">
                <a:latin typeface="+mn-lt"/>
              </a:rPr>
              <a:t> </a:t>
            </a:r>
            <a:r>
              <a:rPr lang="en-GB" sz="1800" dirty="0" err="1">
                <a:latin typeface="+mn-lt"/>
              </a:rPr>
              <a:t>siêu</a:t>
            </a:r>
            <a:r>
              <a:rPr lang="en-GB" sz="1800" dirty="0">
                <a:latin typeface="+mn-lt"/>
              </a:rPr>
              <a:t> </a:t>
            </a:r>
            <a:r>
              <a:rPr lang="en-GB" sz="1800" dirty="0" err="1">
                <a:latin typeface="+mn-lt"/>
              </a:rPr>
              <a:t>tham</a:t>
            </a:r>
            <a:r>
              <a:rPr lang="en-GB" sz="1800" dirty="0">
                <a:latin typeface="+mn-lt"/>
              </a:rPr>
              <a:t> </a:t>
            </a:r>
            <a:r>
              <a:rPr lang="en-GB" sz="1800" dirty="0" err="1">
                <a:latin typeface="+mn-lt"/>
              </a:rPr>
              <a:t>số</a:t>
            </a:r>
            <a:r>
              <a:rPr lang="en-GB" sz="1800" dirty="0">
                <a:latin typeface="+mn-lt"/>
              </a:rPr>
              <a:t> </a:t>
            </a:r>
            <a:r>
              <a:rPr lang="en-GB" sz="1800" dirty="0" err="1">
                <a:latin typeface="+mn-lt"/>
              </a:rPr>
              <a:t>cho</a:t>
            </a:r>
            <a:r>
              <a:rPr lang="en-GB" sz="1800" dirty="0">
                <a:latin typeface="+mn-lt"/>
              </a:rPr>
              <a:t> </a:t>
            </a:r>
            <a:r>
              <a:rPr lang="en-GB" sz="1800" dirty="0" err="1">
                <a:latin typeface="+mn-lt"/>
              </a:rPr>
              <a:t>mô</a:t>
            </a:r>
            <a:r>
              <a:rPr lang="en-GB" sz="1800" dirty="0">
                <a:latin typeface="+mn-lt"/>
              </a:rPr>
              <a:t> </a:t>
            </a:r>
            <a:r>
              <a:rPr lang="en-GB" sz="1800" dirty="0" err="1">
                <a:latin typeface="+mn-lt"/>
              </a:rPr>
              <a:t>hình</a:t>
            </a:r>
            <a:r>
              <a:rPr lang="en-GB" sz="1800" dirty="0">
                <a:latin typeface="+mn-lt"/>
              </a:rPr>
              <a:t> </a:t>
            </a:r>
            <a:r>
              <a:rPr lang="en-GB" sz="1800" dirty="0" err="1">
                <a:latin typeface="+mn-lt"/>
              </a:rPr>
              <a:t>huấn</a:t>
            </a:r>
            <a:r>
              <a:rPr lang="en-GB" sz="1800" dirty="0">
                <a:latin typeface="+mn-lt"/>
              </a:rPr>
              <a:t> </a:t>
            </a:r>
            <a:r>
              <a:rPr lang="en-GB" sz="1800" dirty="0" err="1">
                <a:latin typeface="+mn-lt"/>
              </a:rPr>
              <a:t>luyện</a:t>
            </a:r>
            <a:r>
              <a:rPr lang="en-GB" sz="1800" dirty="0">
                <a:latin typeface="+mn-lt"/>
              </a:rPr>
              <a:t>:</a:t>
            </a:r>
          </a:p>
          <a:p>
            <a:pPr marL="285750" indent="-285750">
              <a:lnSpc>
                <a:spcPct val="150000"/>
              </a:lnSpc>
              <a:buFont typeface="Wingdings" panose="05000000000000000000" pitchFamily="2" charset="2"/>
              <a:buChar char="§"/>
            </a:pPr>
            <a:r>
              <a:rPr lang="en-GB" sz="1800" dirty="0">
                <a:latin typeface="+mn-lt"/>
              </a:rPr>
              <a:t>Optimizer: SGD (Stochastic Gradient Descent)</a:t>
            </a:r>
          </a:p>
          <a:p>
            <a:pPr marL="285750" indent="-285750">
              <a:lnSpc>
                <a:spcPct val="150000"/>
              </a:lnSpc>
              <a:buFont typeface="Wingdings" panose="05000000000000000000" pitchFamily="2" charset="2"/>
              <a:buChar char="§"/>
            </a:pPr>
            <a:r>
              <a:rPr lang="en-GB" sz="1800" dirty="0">
                <a:latin typeface="+mn-lt"/>
              </a:rPr>
              <a:t>Epochs:</a:t>
            </a:r>
          </a:p>
          <a:p>
            <a:pPr marL="0" indent="0">
              <a:lnSpc>
                <a:spcPct val="150000"/>
              </a:lnSpc>
              <a:buNone/>
            </a:pPr>
            <a:r>
              <a:rPr lang="en-GB" sz="1800" dirty="0">
                <a:latin typeface="+mn-lt"/>
              </a:rPr>
              <a:t>      +) 100 (</a:t>
            </a:r>
            <a:r>
              <a:rPr lang="en-GB" sz="1800" dirty="0" err="1">
                <a:latin typeface="+mn-lt"/>
              </a:rPr>
              <a:t>Đối</a:t>
            </a:r>
            <a:r>
              <a:rPr lang="en-GB" sz="1800" dirty="0">
                <a:latin typeface="+mn-lt"/>
              </a:rPr>
              <a:t> </a:t>
            </a:r>
            <a:r>
              <a:rPr lang="en-GB" sz="1800" dirty="0" err="1">
                <a:latin typeface="+mn-lt"/>
              </a:rPr>
              <a:t>với</a:t>
            </a:r>
            <a:r>
              <a:rPr lang="en-GB" sz="1800" dirty="0">
                <a:latin typeface="+mn-lt"/>
              </a:rPr>
              <a:t> </a:t>
            </a:r>
            <a:r>
              <a:rPr lang="en-GB" sz="1800" dirty="0" err="1">
                <a:latin typeface="+mn-lt"/>
              </a:rPr>
              <a:t>bài</a:t>
            </a:r>
            <a:r>
              <a:rPr lang="en-GB" sz="1800" dirty="0">
                <a:latin typeface="+mn-lt"/>
              </a:rPr>
              <a:t> </a:t>
            </a:r>
            <a:r>
              <a:rPr lang="en-GB" sz="1800" dirty="0" err="1">
                <a:latin typeface="+mn-lt"/>
              </a:rPr>
              <a:t>toán</a:t>
            </a:r>
            <a:r>
              <a:rPr lang="en-GB" sz="1800" dirty="0">
                <a:latin typeface="+mn-lt"/>
              </a:rPr>
              <a:t> </a:t>
            </a:r>
            <a:r>
              <a:rPr lang="en-GB" sz="1800" dirty="0" err="1">
                <a:latin typeface="+mn-lt"/>
              </a:rPr>
              <a:t>phát</a:t>
            </a:r>
            <a:r>
              <a:rPr lang="en-GB" sz="1800" dirty="0">
                <a:latin typeface="+mn-lt"/>
              </a:rPr>
              <a:t> </a:t>
            </a:r>
            <a:r>
              <a:rPr lang="en-GB" sz="1800" dirty="0" err="1">
                <a:latin typeface="+mn-lt"/>
              </a:rPr>
              <a:t>hiện</a:t>
            </a:r>
            <a:r>
              <a:rPr lang="en-GB" sz="1800" dirty="0">
                <a:latin typeface="+mn-lt"/>
              </a:rPr>
              <a:t> </a:t>
            </a:r>
            <a:r>
              <a:rPr lang="en-GB" sz="1800" dirty="0" err="1">
                <a:latin typeface="+mn-lt"/>
              </a:rPr>
              <a:t>và</a:t>
            </a:r>
            <a:r>
              <a:rPr lang="en-GB" sz="1800" dirty="0">
                <a:latin typeface="+mn-lt"/>
              </a:rPr>
              <a:t> </a:t>
            </a:r>
            <a:r>
              <a:rPr lang="en-GB" sz="1800" dirty="0" err="1">
                <a:latin typeface="+mn-lt"/>
              </a:rPr>
              <a:t>phân</a:t>
            </a:r>
            <a:r>
              <a:rPr lang="en-GB" sz="1800" dirty="0">
                <a:latin typeface="+mn-lt"/>
              </a:rPr>
              <a:t> </a:t>
            </a:r>
            <a:r>
              <a:rPr lang="en-GB" sz="1800" dirty="0" err="1">
                <a:latin typeface="+mn-lt"/>
              </a:rPr>
              <a:t>loại</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a:t>
            </a:r>
          </a:p>
          <a:p>
            <a:pPr marL="0" indent="0">
              <a:lnSpc>
                <a:spcPct val="150000"/>
              </a:lnSpc>
              <a:buNone/>
            </a:pPr>
            <a:r>
              <a:rPr lang="en-GB" sz="1800" dirty="0">
                <a:latin typeface="+mn-lt"/>
              </a:rPr>
              <a:t>      +) 50 (</a:t>
            </a:r>
            <a:r>
              <a:rPr lang="en-GB" sz="1800" dirty="0" err="1">
                <a:latin typeface="+mn-lt"/>
              </a:rPr>
              <a:t>Đối</a:t>
            </a:r>
            <a:r>
              <a:rPr lang="en-GB" sz="1800" dirty="0">
                <a:latin typeface="+mn-lt"/>
              </a:rPr>
              <a:t> </a:t>
            </a:r>
            <a:r>
              <a:rPr lang="en-GB" sz="1800" dirty="0" err="1">
                <a:latin typeface="+mn-lt"/>
              </a:rPr>
              <a:t>với</a:t>
            </a:r>
            <a:r>
              <a:rPr lang="en-GB" sz="1800" dirty="0">
                <a:latin typeface="+mn-lt"/>
              </a:rPr>
              <a:t> </a:t>
            </a:r>
            <a:r>
              <a:rPr lang="en-GB" sz="1800" dirty="0" err="1">
                <a:latin typeface="+mn-lt"/>
              </a:rPr>
              <a:t>bài</a:t>
            </a:r>
            <a:r>
              <a:rPr lang="en-GB" sz="1800" dirty="0">
                <a:latin typeface="+mn-lt"/>
              </a:rPr>
              <a:t> </a:t>
            </a:r>
            <a:r>
              <a:rPr lang="en-GB" sz="1800" dirty="0" err="1">
                <a:latin typeface="+mn-lt"/>
              </a:rPr>
              <a:t>toán</a:t>
            </a:r>
            <a:r>
              <a:rPr lang="en-GB" sz="1800" dirty="0">
                <a:latin typeface="+mn-lt"/>
              </a:rPr>
              <a:t> </a:t>
            </a:r>
            <a:r>
              <a:rPr lang="en-GB" sz="1800" dirty="0" err="1">
                <a:latin typeface="+mn-lt"/>
              </a:rPr>
              <a:t>nhận</a:t>
            </a:r>
            <a:r>
              <a:rPr lang="en-GB" sz="1800" dirty="0">
                <a:latin typeface="+mn-lt"/>
              </a:rPr>
              <a:t> </a:t>
            </a:r>
            <a:r>
              <a:rPr lang="en-GB" sz="1800" dirty="0" err="1">
                <a:latin typeface="+mn-lt"/>
              </a:rPr>
              <a:t>dạng</a:t>
            </a:r>
            <a:r>
              <a:rPr lang="en-GB" sz="1800" dirty="0">
                <a:latin typeface="+mn-lt"/>
              </a:rPr>
              <a:t> </a:t>
            </a:r>
            <a:r>
              <a:rPr lang="en-GB" sz="1800" dirty="0" err="1">
                <a:latin typeface="+mn-lt"/>
              </a:rPr>
              <a:t>phương</a:t>
            </a:r>
            <a:r>
              <a:rPr lang="en-GB" sz="1800" dirty="0">
                <a:latin typeface="+mn-lt"/>
              </a:rPr>
              <a:t> </a:t>
            </a:r>
            <a:r>
              <a:rPr lang="en-GB" sz="1800" dirty="0" err="1">
                <a:latin typeface="+mn-lt"/>
              </a:rPr>
              <a:t>tiện</a:t>
            </a:r>
            <a:r>
              <a:rPr lang="en-GB" sz="1800" dirty="0">
                <a:latin typeface="+mn-lt"/>
              </a:rPr>
              <a:t> vi </a:t>
            </a:r>
            <a:r>
              <a:rPr lang="en-GB" sz="1800" dirty="0" err="1">
                <a:latin typeface="+mn-lt"/>
              </a:rPr>
              <a:t>phạm</a:t>
            </a:r>
            <a:r>
              <a:rPr lang="en-GB" sz="1800" dirty="0">
                <a:latin typeface="+mn-lt"/>
              </a:rPr>
              <a:t> </a:t>
            </a:r>
            <a:r>
              <a:rPr lang="en-GB" sz="1800" dirty="0" err="1">
                <a:latin typeface="+mn-lt"/>
              </a:rPr>
              <a:t>mũ</a:t>
            </a:r>
            <a:r>
              <a:rPr lang="en-GB" sz="1800" dirty="0">
                <a:latin typeface="+mn-lt"/>
              </a:rPr>
              <a:t> </a:t>
            </a:r>
            <a:r>
              <a:rPr lang="en-GB" sz="1800" dirty="0" err="1">
                <a:latin typeface="+mn-lt"/>
              </a:rPr>
              <a:t>bảo</a:t>
            </a:r>
            <a:r>
              <a:rPr lang="en-GB" sz="1800" dirty="0">
                <a:latin typeface="+mn-lt"/>
              </a:rPr>
              <a:t> </a:t>
            </a:r>
            <a:r>
              <a:rPr lang="en-GB" sz="1800" dirty="0" err="1">
                <a:latin typeface="+mn-lt"/>
              </a:rPr>
              <a:t>hiểm</a:t>
            </a:r>
            <a:r>
              <a:rPr lang="en-GB" sz="1800" dirty="0">
                <a:latin typeface="+mn-lt"/>
              </a:rPr>
              <a:t>)</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3537052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839607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Huấn</a:t>
            </a:r>
            <a:r>
              <a:rPr lang="en-GB" sz="2000" b="1" dirty="0">
                <a:latin typeface="+mn-lt"/>
              </a:rPr>
              <a:t> </a:t>
            </a:r>
            <a:r>
              <a:rPr lang="en-GB" sz="2000" b="1" dirty="0" err="1">
                <a:latin typeface="+mn-lt"/>
              </a:rPr>
              <a:t>luyện</a:t>
            </a:r>
            <a:r>
              <a:rPr lang="en-GB" sz="2000" b="1" dirty="0">
                <a:latin typeface="+mn-lt"/>
              </a:rPr>
              <a:t> </a:t>
            </a:r>
            <a:r>
              <a:rPr lang="en-GB" sz="2000" b="1" dirty="0" err="1">
                <a:latin typeface="+mn-lt"/>
              </a:rPr>
              <a:t>với</a:t>
            </a:r>
            <a:r>
              <a:rPr lang="en-GB" sz="2000" b="1" dirty="0">
                <a:latin typeface="+mn-lt"/>
              </a:rPr>
              <a:t> </a:t>
            </a:r>
            <a:r>
              <a:rPr lang="en-GB" sz="2000" b="1" dirty="0" err="1">
                <a:latin typeface="+mn-lt"/>
              </a:rPr>
              <a:t>mô</a:t>
            </a:r>
            <a:r>
              <a:rPr lang="en-GB" sz="2000" b="1" dirty="0">
                <a:latin typeface="+mn-lt"/>
              </a:rPr>
              <a:t> </a:t>
            </a:r>
            <a:r>
              <a:rPr lang="en-GB" sz="2000" b="1" dirty="0" err="1">
                <a:latin typeface="+mn-lt"/>
              </a:rPr>
              <a:t>hình</a:t>
            </a:r>
            <a:r>
              <a:rPr lang="en-GB" sz="2000" b="1" dirty="0">
                <a:latin typeface="+mn-lt"/>
              </a:rPr>
              <a:t> YOLOv8</a:t>
            </a:r>
          </a:p>
          <a:p>
            <a:pPr marL="0" indent="0">
              <a:lnSpc>
                <a:spcPct val="150000"/>
              </a:lnSpc>
              <a:buNone/>
            </a:pPr>
            <a:r>
              <a:rPr lang="en-GB" sz="1800" dirty="0" err="1">
                <a:latin typeface="+mn-lt"/>
              </a:rPr>
              <a:t>Thiết</a:t>
            </a:r>
            <a:r>
              <a:rPr lang="en-GB" sz="1800" dirty="0">
                <a:latin typeface="+mn-lt"/>
              </a:rPr>
              <a:t> </a:t>
            </a:r>
            <a:r>
              <a:rPr lang="en-GB" sz="1800" dirty="0" err="1">
                <a:latin typeface="+mn-lt"/>
              </a:rPr>
              <a:t>lập</a:t>
            </a:r>
            <a:r>
              <a:rPr lang="en-GB" sz="1800" dirty="0">
                <a:latin typeface="+mn-lt"/>
              </a:rPr>
              <a:t> </a:t>
            </a:r>
            <a:r>
              <a:rPr lang="en-GB" sz="1800" dirty="0" err="1">
                <a:latin typeface="+mn-lt"/>
              </a:rPr>
              <a:t>các</a:t>
            </a:r>
            <a:r>
              <a:rPr lang="en-GB" sz="1800" dirty="0">
                <a:latin typeface="+mn-lt"/>
              </a:rPr>
              <a:t> </a:t>
            </a:r>
            <a:r>
              <a:rPr lang="en-GB" sz="1800" dirty="0" err="1">
                <a:latin typeface="+mn-lt"/>
              </a:rPr>
              <a:t>siêu</a:t>
            </a:r>
            <a:r>
              <a:rPr lang="en-GB" sz="1800" dirty="0">
                <a:latin typeface="+mn-lt"/>
              </a:rPr>
              <a:t> </a:t>
            </a:r>
            <a:r>
              <a:rPr lang="en-GB" sz="1800" dirty="0" err="1">
                <a:latin typeface="+mn-lt"/>
              </a:rPr>
              <a:t>tham</a:t>
            </a:r>
            <a:r>
              <a:rPr lang="en-GB" sz="1800" dirty="0">
                <a:latin typeface="+mn-lt"/>
              </a:rPr>
              <a:t> </a:t>
            </a:r>
            <a:r>
              <a:rPr lang="en-GB" sz="1800" dirty="0" err="1">
                <a:latin typeface="+mn-lt"/>
              </a:rPr>
              <a:t>số</a:t>
            </a:r>
            <a:r>
              <a:rPr lang="en-GB" sz="1800" dirty="0">
                <a:latin typeface="+mn-lt"/>
              </a:rPr>
              <a:t> </a:t>
            </a:r>
            <a:r>
              <a:rPr lang="en-GB" sz="1800" dirty="0" err="1">
                <a:latin typeface="+mn-lt"/>
              </a:rPr>
              <a:t>cho</a:t>
            </a:r>
            <a:r>
              <a:rPr lang="en-GB" sz="1800" dirty="0">
                <a:latin typeface="+mn-lt"/>
              </a:rPr>
              <a:t> </a:t>
            </a:r>
            <a:r>
              <a:rPr lang="en-GB" sz="1800" dirty="0" err="1">
                <a:latin typeface="+mn-lt"/>
              </a:rPr>
              <a:t>mô</a:t>
            </a:r>
            <a:r>
              <a:rPr lang="en-GB" sz="1800" dirty="0">
                <a:latin typeface="+mn-lt"/>
              </a:rPr>
              <a:t> </a:t>
            </a:r>
            <a:r>
              <a:rPr lang="en-GB" sz="1800" dirty="0" err="1">
                <a:latin typeface="+mn-lt"/>
              </a:rPr>
              <a:t>hình</a:t>
            </a:r>
            <a:r>
              <a:rPr lang="en-GB" sz="1800" dirty="0">
                <a:latin typeface="+mn-lt"/>
              </a:rPr>
              <a:t> </a:t>
            </a:r>
            <a:r>
              <a:rPr lang="en-GB" sz="1800" dirty="0" err="1">
                <a:latin typeface="+mn-lt"/>
              </a:rPr>
              <a:t>huấn</a:t>
            </a:r>
            <a:r>
              <a:rPr lang="en-GB" sz="1800" dirty="0">
                <a:latin typeface="+mn-lt"/>
              </a:rPr>
              <a:t> </a:t>
            </a:r>
            <a:r>
              <a:rPr lang="en-GB" sz="1800" dirty="0" err="1">
                <a:latin typeface="+mn-lt"/>
              </a:rPr>
              <a:t>luyện</a:t>
            </a:r>
            <a:r>
              <a:rPr lang="en-GB" sz="1800" dirty="0">
                <a:latin typeface="+mn-lt"/>
              </a:rPr>
              <a:t>:</a:t>
            </a:r>
          </a:p>
          <a:p>
            <a:pPr marL="285750" indent="-285750">
              <a:lnSpc>
                <a:spcPct val="150000"/>
              </a:lnSpc>
              <a:buFont typeface="Wingdings" panose="05000000000000000000" pitchFamily="2" charset="2"/>
              <a:buChar char="§"/>
            </a:pPr>
            <a:r>
              <a:rPr lang="en-GB" sz="1800" dirty="0">
                <a:latin typeface="+mn-lt"/>
              </a:rPr>
              <a:t>Batch-size: 16</a:t>
            </a:r>
          </a:p>
          <a:p>
            <a:pPr marL="285750" indent="-285750">
              <a:lnSpc>
                <a:spcPct val="150000"/>
              </a:lnSpc>
              <a:buFont typeface="Wingdings" panose="05000000000000000000" pitchFamily="2" charset="2"/>
              <a:buChar char="§"/>
            </a:pPr>
            <a:r>
              <a:rPr lang="en-GB" sz="1800" dirty="0" err="1">
                <a:latin typeface="+mn-lt"/>
              </a:rPr>
              <a:t>Ngôn</a:t>
            </a:r>
            <a:r>
              <a:rPr lang="en-GB" sz="1800" dirty="0">
                <a:latin typeface="+mn-lt"/>
              </a:rPr>
              <a:t> </a:t>
            </a:r>
            <a:r>
              <a:rPr lang="en-GB" sz="1800" dirty="0" err="1">
                <a:latin typeface="+mn-lt"/>
              </a:rPr>
              <a:t>ngữ</a:t>
            </a:r>
            <a:r>
              <a:rPr lang="en-GB" sz="1800" dirty="0">
                <a:latin typeface="+mn-lt"/>
              </a:rPr>
              <a:t>: Python</a:t>
            </a:r>
          </a:p>
          <a:p>
            <a:pPr marL="285750" indent="-285750">
              <a:lnSpc>
                <a:spcPct val="150000"/>
              </a:lnSpc>
              <a:buFont typeface="Wingdings" panose="05000000000000000000" pitchFamily="2" charset="2"/>
              <a:buChar char="§"/>
            </a:pPr>
            <a:r>
              <a:rPr lang="en-GB" sz="1800" dirty="0" err="1">
                <a:latin typeface="+mn-lt"/>
              </a:rPr>
              <a:t>Máy</a:t>
            </a:r>
            <a:r>
              <a:rPr lang="en-GB" sz="1800" dirty="0">
                <a:latin typeface="+mn-lt"/>
              </a:rPr>
              <a:t> </a:t>
            </a:r>
            <a:r>
              <a:rPr lang="en-GB" sz="1800" dirty="0" err="1">
                <a:latin typeface="+mn-lt"/>
              </a:rPr>
              <a:t>chủ</a:t>
            </a:r>
            <a:r>
              <a:rPr lang="en-GB" sz="1800" dirty="0">
                <a:latin typeface="+mn-lt"/>
              </a:rPr>
              <a:t>: Google (Google </a:t>
            </a:r>
            <a:r>
              <a:rPr lang="en-GB" sz="1800" dirty="0" err="1">
                <a:latin typeface="+mn-lt"/>
              </a:rPr>
              <a:t>Colab</a:t>
            </a:r>
            <a:r>
              <a:rPr lang="en-GB" sz="1800" dirty="0">
                <a:latin typeface="+mn-lt"/>
              </a:rPr>
              <a:t> Server)</a:t>
            </a: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1459864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6737396"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000" b="1" dirty="0">
                <a:latin typeface="+mn-lt"/>
              </a:rPr>
              <a:t>Kết quả mô hình phát hiện và phân loại phương tiện</a:t>
            </a:r>
            <a:endParaRPr lang="en-GB" sz="2000" b="1" dirty="0">
              <a:latin typeface="+mn-lt"/>
            </a:endParaRPr>
          </a:p>
          <a:p>
            <a:pPr marL="0" indent="0">
              <a:buNone/>
            </a:pPr>
            <a:r>
              <a:rPr lang="vi-VN" sz="1600" dirty="0">
                <a:latin typeface="+mn-lt"/>
              </a:rPr>
              <a:t>Mô hình bước đầu đã phát hiện và phân loại được các loại phương tiện di chuyển trên đường</a:t>
            </a:r>
            <a:endParaRPr lang="en-GB" sz="16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63</a:t>
            </a:fld>
            <a:endParaRPr/>
          </a:p>
        </p:txBody>
      </p:sp>
      <p:grpSp>
        <p:nvGrpSpPr>
          <p:cNvPr id="5" name="Group 4">
            <a:extLst>
              <a:ext uri="{FF2B5EF4-FFF2-40B4-BE49-F238E27FC236}">
                <a16:creationId xmlns:a16="http://schemas.microsoft.com/office/drawing/2014/main" id="{EFF7C404-D857-4624-8F6B-6FEB5407B1B1}"/>
              </a:ext>
            </a:extLst>
          </p:cNvPr>
          <p:cNvGrpSpPr>
            <a:grpSpLocks/>
          </p:cNvGrpSpPr>
          <p:nvPr/>
        </p:nvGrpSpPr>
        <p:grpSpPr>
          <a:xfrm>
            <a:off x="1339849" y="2509284"/>
            <a:ext cx="4956552" cy="2332777"/>
            <a:chOff x="0" y="0"/>
            <a:chExt cx="5986145" cy="3052572"/>
          </a:xfrm>
        </p:grpSpPr>
        <p:pic>
          <p:nvPicPr>
            <p:cNvPr id="6" name="Image 201">
              <a:extLst>
                <a:ext uri="{FF2B5EF4-FFF2-40B4-BE49-F238E27FC236}">
                  <a16:creationId xmlns:a16="http://schemas.microsoft.com/office/drawing/2014/main" id="{C970BCE8-8649-4215-B4CF-C5B55E5B80E5}"/>
                </a:ext>
              </a:extLst>
            </p:cNvPr>
            <p:cNvPicPr/>
            <p:nvPr/>
          </p:nvPicPr>
          <p:blipFill>
            <a:blip r:embed="rId3" cstate="print"/>
            <a:stretch>
              <a:fillRect/>
            </a:stretch>
          </p:blipFill>
          <p:spPr>
            <a:xfrm>
              <a:off x="0" y="0"/>
              <a:ext cx="2951733" cy="3052572"/>
            </a:xfrm>
            <a:prstGeom prst="rect">
              <a:avLst/>
            </a:prstGeom>
          </p:spPr>
        </p:pic>
        <p:pic>
          <p:nvPicPr>
            <p:cNvPr id="7" name="Image 202">
              <a:extLst>
                <a:ext uri="{FF2B5EF4-FFF2-40B4-BE49-F238E27FC236}">
                  <a16:creationId xmlns:a16="http://schemas.microsoft.com/office/drawing/2014/main" id="{AD85A462-B574-47F7-870C-40623E85294B}"/>
                </a:ext>
              </a:extLst>
            </p:cNvPr>
            <p:cNvPicPr/>
            <p:nvPr/>
          </p:nvPicPr>
          <p:blipFill>
            <a:blip r:embed="rId4" cstate="print"/>
            <a:stretch>
              <a:fillRect/>
            </a:stretch>
          </p:blipFill>
          <p:spPr>
            <a:xfrm>
              <a:off x="2994025" y="80772"/>
              <a:ext cx="2992120" cy="2970657"/>
            </a:xfrm>
            <a:prstGeom prst="rect">
              <a:avLst/>
            </a:prstGeom>
          </p:spPr>
        </p:pic>
      </p:grpSp>
    </p:spTree>
    <p:extLst>
      <p:ext uri="{BB962C8B-B14F-4D97-AF65-F5344CB8AC3E}">
        <p14:creationId xmlns:p14="http://schemas.microsoft.com/office/powerpoint/2010/main" val="2218943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6900429"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Kết quả bài toán phát hiện phương tiện vi phạm làn đường</a:t>
            </a:r>
            <a:endParaRPr lang="en-GB" sz="1800" b="1" dirty="0">
              <a:latin typeface="+mn-lt"/>
            </a:endParaRPr>
          </a:p>
          <a:p>
            <a:pPr marL="0" lvl="0" indent="0" algn="l" rtl="0">
              <a:spcBef>
                <a:spcPts val="600"/>
              </a:spcBef>
              <a:spcAft>
                <a:spcPts val="0"/>
              </a:spcAft>
              <a:buNone/>
            </a:pPr>
            <a:r>
              <a:rPr lang="vi-VN" sz="1600" dirty="0">
                <a:latin typeface="+mn-lt"/>
              </a:rPr>
              <a:t>Mô hình đã phát hiện và phân loại được vị trí của phương tiện vi phạm làn đường khi tham gia giao thông. Đồng thời thực hiện việc đếm, thống kê và xử lý vi phạm</a:t>
            </a:r>
            <a:r>
              <a:rPr lang="vi-VN" sz="1800" dirty="0">
                <a:latin typeface="+mn-lt"/>
              </a:rPr>
              <a:t>.</a:t>
            </a:r>
            <a:endParaRPr lang="en-GB"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64</a:t>
            </a:fld>
            <a:endParaRPr/>
          </a:p>
        </p:txBody>
      </p:sp>
      <p:pic>
        <p:nvPicPr>
          <p:cNvPr id="3" name="Picture 2">
            <a:extLst>
              <a:ext uri="{FF2B5EF4-FFF2-40B4-BE49-F238E27FC236}">
                <a16:creationId xmlns:a16="http://schemas.microsoft.com/office/drawing/2014/main" id="{41E34A93-34B9-4902-BC5F-F2FA7299F403}"/>
              </a:ext>
            </a:extLst>
          </p:cNvPr>
          <p:cNvPicPr>
            <a:picLocks noChangeAspect="1"/>
          </p:cNvPicPr>
          <p:nvPr/>
        </p:nvPicPr>
        <p:blipFill>
          <a:blip r:embed="rId3"/>
          <a:stretch>
            <a:fillRect/>
          </a:stretch>
        </p:blipFill>
        <p:spPr>
          <a:xfrm>
            <a:off x="2364939" y="2571750"/>
            <a:ext cx="3666397" cy="2149095"/>
          </a:xfrm>
          <a:prstGeom prst="rect">
            <a:avLst/>
          </a:prstGeom>
        </p:spPr>
      </p:pic>
    </p:spTree>
    <p:extLst>
      <p:ext uri="{BB962C8B-B14F-4D97-AF65-F5344CB8AC3E}">
        <p14:creationId xmlns:p14="http://schemas.microsoft.com/office/powerpoint/2010/main" val="2318575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4" y="1363153"/>
            <a:ext cx="7113081"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b="1" dirty="0">
                <a:latin typeface="+mn-lt"/>
              </a:rPr>
              <a:t>Kết quả mô hình vi phạm không đội mũ bảo hiểm</a:t>
            </a:r>
            <a:endParaRPr lang="en-GB" sz="1800" b="1" dirty="0">
              <a:latin typeface="+mn-lt"/>
            </a:endParaRPr>
          </a:p>
          <a:p>
            <a:pPr marL="0" lvl="0" indent="0" algn="just" rtl="0">
              <a:spcBef>
                <a:spcPts val="600"/>
              </a:spcBef>
              <a:spcAft>
                <a:spcPts val="0"/>
              </a:spcAft>
              <a:buNone/>
            </a:pPr>
            <a:r>
              <a:rPr lang="vi-VN" sz="1600" dirty="0">
                <a:latin typeface="+mn-lt"/>
              </a:rPr>
              <a:t>Ở bài toán này mô hình cũng đã phát hiện và phân loại được vị trí của phương tiện vi phạm mũ bảo hiểm khi tham gia giao thông. Đồng thời thực hiện việc đếm, theo dõi phương tiện vi phạm bằng thuật toán Deepsort.</a:t>
            </a:r>
            <a:endParaRPr lang="en-GB" sz="16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4. THỰC NGHIỆM VÀ ĐÁNH GIÁ</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65</a:t>
            </a:fld>
            <a:endParaRPr/>
          </a:p>
        </p:txBody>
      </p:sp>
      <p:pic>
        <p:nvPicPr>
          <p:cNvPr id="4" name="Picture 3">
            <a:extLst>
              <a:ext uri="{FF2B5EF4-FFF2-40B4-BE49-F238E27FC236}">
                <a16:creationId xmlns:a16="http://schemas.microsoft.com/office/drawing/2014/main" id="{37E6CFDD-4597-446B-B482-46E4F086C1CB}"/>
              </a:ext>
            </a:extLst>
          </p:cNvPr>
          <p:cNvPicPr>
            <a:picLocks noChangeAspect="1"/>
          </p:cNvPicPr>
          <p:nvPr/>
        </p:nvPicPr>
        <p:blipFill>
          <a:blip r:embed="rId3"/>
          <a:stretch>
            <a:fillRect/>
          </a:stretch>
        </p:blipFill>
        <p:spPr>
          <a:xfrm>
            <a:off x="2218305" y="2746199"/>
            <a:ext cx="3891872" cy="2037542"/>
          </a:xfrm>
          <a:prstGeom prst="rect">
            <a:avLst/>
          </a:prstGeom>
        </p:spPr>
      </p:pic>
    </p:spTree>
    <p:extLst>
      <p:ext uri="{BB962C8B-B14F-4D97-AF65-F5344CB8AC3E}">
        <p14:creationId xmlns:p14="http://schemas.microsoft.com/office/powerpoint/2010/main" val="2898564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3182117" y="1349547"/>
            <a:ext cx="3229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753" name="Google Shape;753;p34"/>
          <p:cNvSpPr txBox="1">
            <a:spLocks noGrp="1"/>
          </p:cNvSpPr>
          <p:nvPr>
            <p:ph type="body" idx="4294967295"/>
          </p:nvPr>
        </p:nvSpPr>
        <p:spPr>
          <a:xfrm>
            <a:off x="3182117" y="2395552"/>
            <a:ext cx="3229200" cy="9572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dirty="0"/>
          </a:p>
        </p:txBody>
      </p:sp>
      <p:sp>
        <p:nvSpPr>
          <p:cNvPr id="754" name="Google Shape;754;p34"/>
          <p:cNvSpPr/>
          <p:nvPr/>
        </p:nvSpPr>
        <p:spPr>
          <a:xfrm>
            <a:off x="1782836" y="1679106"/>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212145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5525284" cy="28756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000" b="1" dirty="0">
                <a:latin typeface="+mn-lt"/>
              </a:rPr>
              <a:t>Giới thiệu </a:t>
            </a:r>
            <a:r>
              <a:rPr lang="en-GB" sz="2000" b="1" dirty="0" err="1">
                <a:latin typeface="+mn-lt"/>
              </a:rPr>
              <a:t>chương</a:t>
            </a:r>
            <a:endParaRPr lang="en-GB" sz="1800" dirty="0">
              <a:latin typeface="+mj-lt"/>
            </a:endParaRPr>
          </a:p>
          <a:p>
            <a:pPr marL="285750" indent="-285750">
              <a:lnSpc>
                <a:spcPct val="150000"/>
              </a:lnSpc>
              <a:buFont typeface="Wingdings" panose="05000000000000000000" pitchFamily="2" charset="2"/>
              <a:buChar char="§"/>
            </a:pPr>
            <a:r>
              <a:rPr lang="en-GB" sz="1800" dirty="0" err="1">
                <a:latin typeface="+mj-lt"/>
              </a:rPr>
              <a:t>Giới</a:t>
            </a:r>
            <a:r>
              <a:rPr lang="en-GB" sz="1800" dirty="0">
                <a:latin typeface="+mj-lt"/>
              </a:rPr>
              <a:t> </a:t>
            </a:r>
            <a:r>
              <a:rPr lang="en-GB" sz="1800" dirty="0" err="1">
                <a:latin typeface="+mj-lt"/>
              </a:rPr>
              <a:t>thiệu</a:t>
            </a:r>
            <a:r>
              <a:rPr lang="en-GB" sz="1800" dirty="0">
                <a:latin typeface="+mj-lt"/>
              </a:rPr>
              <a:t> </a:t>
            </a:r>
            <a:r>
              <a:rPr lang="en-GB" sz="1800" dirty="0" err="1">
                <a:latin typeface="+mj-lt"/>
              </a:rPr>
              <a:t>về</a:t>
            </a:r>
            <a:r>
              <a:rPr lang="en-GB" sz="1800" dirty="0">
                <a:latin typeface="+mj-lt"/>
              </a:rPr>
              <a:t> </a:t>
            </a:r>
            <a:r>
              <a:rPr lang="en-GB" sz="1800" dirty="0" err="1">
                <a:latin typeface="+mj-lt"/>
              </a:rPr>
              <a:t>mạng</a:t>
            </a:r>
            <a:r>
              <a:rPr lang="en-GB" sz="1800" dirty="0">
                <a:latin typeface="+mj-lt"/>
              </a:rPr>
              <a:t> </a:t>
            </a:r>
            <a:r>
              <a:rPr lang="en-GB" sz="1800" dirty="0" err="1">
                <a:latin typeface="+mj-lt"/>
              </a:rPr>
              <a:t>Nơ-ron</a:t>
            </a:r>
            <a:r>
              <a:rPr lang="en-GB" sz="1800" dirty="0">
                <a:latin typeface="+mj-lt"/>
              </a:rPr>
              <a:t> </a:t>
            </a:r>
            <a:r>
              <a:rPr lang="en-GB" sz="1800" dirty="0" err="1">
                <a:latin typeface="+mj-lt"/>
              </a:rPr>
              <a:t>tích</a:t>
            </a:r>
            <a:r>
              <a:rPr lang="en-GB" sz="1800" dirty="0">
                <a:latin typeface="+mj-lt"/>
              </a:rPr>
              <a:t> </a:t>
            </a:r>
            <a:r>
              <a:rPr lang="en-GB" sz="1800" dirty="0" err="1">
                <a:latin typeface="+mj-lt"/>
              </a:rPr>
              <a:t>chập</a:t>
            </a:r>
            <a:r>
              <a:rPr lang="en-GB" sz="1800" dirty="0">
                <a:latin typeface="+mj-lt"/>
              </a:rPr>
              <a:t> CNN</a:t>
            </a:r>
          </a:p>
          <a:p>
            <a:pPr marL="285750" indent="-285750">
              <a:buFont typeface="Wingdings" panose="05000000000000000000" pitchFamily="2" charset="2"/>
              <a:buChar char="§"/>
            </a:pPr>
            <a:r>
              <a:rPr lang="en-GB" sz="1800" dirty="0" err="1">
                <a:latin typeface="+mj-lt"/>
              </a:rPr>
              <a:t>Giới</a:t>
            </a:r>
            <a:r>
              <a:rPr lang="en-GB" sz="1800" dirty="0">
                <a:latin typeface="+mj-lt"/>
              </a:rPr>
              <a:t> </a:t>
            </a:r>
            <a:r>
              <a:rPr lang="en-GB" sz="1800" dirty="0" err="1">
                <a:latin typeface="+mj-lt"/>
              </a:rPr>
              <a:t>thiệu</a:t>
            </a:r>
            <a:r>
              <a:rPr lang="en-GB" sz="1800" dirty="0">
                <a:latin typeface="+mj-lt"/>
              </a:rPr>
              <a:t> </a:t>
            </a:r>
            <a:r>
              <a:rPr lang="en-GB" sz="1800" dirty="0" err="1">
                <a:latin typeface="+mj-lt"/>
              </a:rPr>
              <a:t>về</a:t>
            </a:r>
            <a:r>
              <a:rPr lang="en-GB" sz="1800" dirty="0">
                <a:latin typeface="+mj-lt"/>
              </a:rPr>
              <a:t> </a:t>
            </a:r>
            <a:r>
              <a:rPr lang="en-GB" sz="1800" dirty="0" err="1">
                <a:latin typeface="+mj-lt"/>
              </a:rPr>
              <a:t>phát</a:t>
            </a:r>
            <a:r>
              <a:rPr lang="en-GB" sz="1800" dirty="0">
                <a:latin typeface="+mj-lt"/>
              </a:rPr>
              <a:t> </a:t>
            </a:r>
            <a:r>
              <a:rPr lang="en-GB" sz="1800" dirty="0" err="1">
                <a:latin typeface="+mj-lt"/>
              </a:rPr>
              <a:t>hiện</a:t>
            </a:r>
            <a:r>
              <a:rPr lang="en-GB" sz="1800" dirty="0">
                <a:latin typeface="+mj-lt"/>
              </a:rPr>
              <a:t> </a:t>
            </a:r>
            <a:r>
              <a:rPr lang="en-GB" sz="1800" dirty="0" err="1">
                <a:latin typeface="+mj-lt"/>
              </a:rPr>
              <a:t>đối</a:t>
            </a:r>
            <a:r>
              <a:rPr lang="en-GB" sz="1800" dirty="0">
                <a:latin typeface="+mj-lt"/>
              </a:rPr>
              <a:t> </a:t>
            </a:r>
            <a:r>
              <a:rPr lang="en-GB" sz="1800" dirty="0" err="1">
                <a:latin typeface="+mj-lt"/>
              </a:rPr>
              <a:t>tượng</a:t>
            </a:r>
            <a:endParaRPr lang="en-GB" sz="1800" dirty="0">
              <a:latin typeface="+mj-lt"/>
            </a:endParaRPr>
          </a:p>
          <a:p>
            <a:pPr marL="285750" indent="-285750">
              <a:buFont typeface="Wingdings" panose="05000000000000000000" pitchFamily="2" charset="2"/>
              <a:buChar char="§"/>
            </a:pPr>
            <a:r>
              <a:rPr lang="en-GB" sz="1800" dirty="0" err="1">
                <a:latin typeface="+mj-lt"/>
              </a:rPr>
              <a:t>Tìm</a:t>
            </a:r>
            <a:r>
              <a:rPr lang="en-GB" sz="1800" dirty="0">
                <a:latin typeface="+mj-lt"/>
              </a:rPr>
              <a:t> </a:t>
            </a:r>
            <a:r>
              <a:rPr lang="en-GB" sz="1800" dirty="0" err="1">
                <a:latin typeface="+mj-lt"/>
              </a:rPr>
              <a:t>hiểu</a:t>
            </a:r>
            <a:r>
              <a:rPr lang="en-GB" sz="1800" dirty="0">
                <a:latin typeface="+mj-lt"/>
              </a:rPr>
              <a:t> </a:t>
            </a:r>
            <a:r>
              <a:rPr lang="en-GB" sz="1800" dirty="0" err="1">
                <a:latin typeface="+mj-lt"/>
              </a:rPr>
              <a:t>mô</a:t>
            </a:r>
            <a:r>
              <a:rPr lang="en-GB" sz="1800" dirty="0">
                <a:latin typeface="+mj-lt"/>
              </a:rPr>
              <a:t> </a:t>
            </a:r>
            <a:r>
              <a:rPr lang="en-GB" sz="1800" dirty="0" err="1">
                <a:latin typeface="+mj-lt"/>
              </a:rPr>
              <a:t>hình</a:t>
            </a:r>
            <a:r>
              <a:rPr lang="en-GB" sz="1800" dirty="0">
                <a:latin typeface="+mj-lt"/>
              </a:rPr>
              <a:t> YOLO</a:t>
            </a:r>
          </a:p>
          <a:p>
            <a:pPr marL="285750" indent="-285750">
              <a:buFont typeface="Wingdings" panose="05000000000000000000" pitchFamily="2" charset="2"/>
              <a:buChar char="§"/>
            </a:pPr>
            <a:r>
              <a:rPr lang="en-GB" sz="1800" dirty="0">
                <a:latin typeface="+mj-lt"/>
              </a:rPr>
              <a:t>YOLOv8</a:t>
            </a:r>
          </a:p>
          <a:p>
            <a:pPr marL="285750" indent="-285750">
              <a:buFont typeface="Wingdings" panose="05000000000000000000" pitchFamily="2" charset="2"/>
              <a:buChar char="§"/>
            </a:pPr>
            <a:r>
              <a:rPr lang="en-GB" sz="1800" dirty="0" err="1">
                <a:latin typeface="+mj-lt"/>
              </a:rPr>
              <a:t>Thuật</a:t>
            </a:r>
            <a:r>
              <a:rPr lang="en-GB" sz="1800" dirty="0">
                <a:latin typeface="+mj-lt"/>
              </a:rPr>
              <a:t> </a:t>
            </a:r>
            <a:r>
              <a:rPr lang="en-GB" sz="1800" dirty="0" err="1">
                <a:latin typeface="+mj-lt"/>
              </a:rPr>
              <a:t>toán</a:t>
            </a:r>
            <a:r>
              <a:rPr lang="en-GB" sz="1800" dirty="0">
                <a:latin typeface="+mj-lt"/>
              </a:rPr>
              <a:t> Deep SORT</a:t>
            </a:r>
          </a:p>
          <a:p>
            <a:pPr marL="285750" indent="-285750">
              <a:buFont typeface="Wingdings" panose="05000000000000000000" pitchFamily="2" charset="2"/>
              <a:buChar char="§"/>
            </a:pPr>
            <a:r>
              <a:rPr lang="en-GB" sz="1800" dirty="0" err="1">
                <a:latin typeface="+mj-lt"/>
              </a:rPr>
              <a:t>Ngôn</a:t>
            </a:r>
            <a:r>
              <a:rPr lang="en-GB" sz="1800" dirty="0">
                <a:latin typeface="+mj-lt"/>
              </a:rPr>
              <a:t> </a:t>
            </a:r>
            <a:r>
              <a:rPr lang="en-GB" sz="1800" dirty="0" err="1">
                <a:latin typeface="+mj-lt"/>
              </a:rPr>
              <a:t>ngữ</a:t>
            </a:r>
            <a:r>
              <a:rPr lang="en-GB" sz="1800" dirty="0">
                <a:latin typeface="+mj-lt"/>
              </a:rPr>
              <a:t> </a:t>
            </a:r>
            <a:r>
              <a:rPr lang="en-GB" sz="1800" dirty="0" err="1">
                <a:latin typeface="+mj-lt"/>
              </a:rPr>
              <a:t>thiết</a:t>
            </a:r>
            <a:r>
              <a:rPr lang="en-GB" sz="1800" dirty="0">
                <a:latin typeface="+mj-lt"/>
              </a:rPr>
              <a:t> </a:t>
            </a:r>
            <a:r>
              <a:rPr lang="en-GB" sz="1800" dirty="0" err="1">
                <a:latin typeface="+mj-lt"/>
              </a:rPr>
              <a:t>kế</a:t>
            </a:r>
            <a:r>
              <a:rPr lang="en-GB" sz="1800" dirty="0">
                <a:latin typeface="+mj-lt"/>
              </a:rPr>
              <a:t> Website</a:t>
            </a: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77921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5362252" cy="22448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Giới</a:t>
            </a:r>
            <a:r>
              <a:rPr lang="en-GB" sz="2000" b="1" dirty="0">
                <a:latin typeface="+mn-lt"/>
              </a:rPr>
              <a:t> </a:t>
            </a:r>
            <a:r>
              <a:rPr lang="en-GB" sz="2000" b="1" dirty="0" err="1">
                <a:latin typeface="+mn-lt"/>
              </a:rPr>
              <a:t>thiệu</a:t>
            </a:r>
            <a:r>
              <a:rPr lang="en-GB" sz="2000" b="1" dirty="0">
                <a:latin typeface="+mn-lt"/>
              </a:rPr>
              <a:t> </a:t>
            </a:r>
            <a:r>
              <a:rPr lang="en-GB" sz="2000" b="1" dirty="0" err="1">
                <a:latin typeface="+mn-lt"/>
              </a:rPr>
              <a:t>về</a:t>
            </a:r>
            <a:r>
              <a:rPr lang="en-GB" sz="2000" b="1" dirty="0">
                <a:latin typeface="+mn-lt"/>
              </a:rPr>
              <a:t> </a:t>
            </a:r>
            <a:r>
              <a:rPr lang="en-GB" sz="2000" b="1" dirty="0" err="1">
                <a:latin typeface="+mn-lt"/>
              </a:rPr>
              <a:t>mạng</a:t>
            </a:r>
            <a:r>
              <a:rPr lang="en-GB" sz="2000" b="1" dirty="0">
                <a:latin typeface="+mn-lt"/>
              </a:rPr>
              <a:t> </a:t>
            </a:r>
            <a:r>
              <a:rPr lang="en-GB" sz="2000" b="1" dirty="0" err="1">
                <a:latin typeface="+mn-lt"/>
              </a:rPr>
              <a:t>Nơ-ron</a:t>
            </a:r>
            <a:r>
              <a:rPr lang="en-GB" sz="2000" b="1" dirty="0">
                <a:latin typeface="+mn-lt"/>
              </a:rPr>
              <a:t> </a:t>
            </a:r>
            <a:r>
              <a:rPr lang="en-GB" sz="2000" b="1" dirty="0" err="1">
                <a:latin typeface="+mn-lt"/>
              </a:rPr>
              <a:t>tích</a:t>
            </a:r>
            <a:r>
              <a:rPr lang="en-GB" sz="2000" b="1" dirty="0">
                <a:latin typeface="+mn-lt"/>
              </a:rPr>
              <a:t> </a:t>
            </a:r>
            <a:r>
              <a:rPr lang="en-GB" sz="2000" b="1" dirty="0" err="1">
                <a:latin typeface="+mn-lt"/>
              </a:rPr>
              <a:t>chập</a:t>
            </a:r>
            <a:r>
              <a:rPr lang="en-GB" sz="2000" b="1" dirty="0">
                <a:latin typeface="+mn-lt"/>
              </a:rPr>
              <a:t> CNN</a:t>
            </a:r>
            <a:endParaRPr lang="en-GB" sz="1800" dirty="0">
              <a:latin typeface="+mj-lt"/>
            </a:endParaRPr>
          </a:p>
          <a:p>
            <a:pPr marL="285750" indent="-285750">
              <a:buFont typeface="Wingdings" panose="05000000000000000000" pitchFamily="2" charset="2"/>
              <a:buChar char="§"/>
            </a:pPr>
            <a:r>
              <a:rPr lang="en-GB" sz="1800" dirty="0" err="1">
                <a:latin typeface="+mj-lt"/>
              </a:rPr>
              <a:t>Nguồn</a:t>
            </a:r>
            <a:r>
              <a:rPr lang="en-GB" sz="1800" dirty="0">
                <a:latin typeface="+mj-lt"/>
              </a:rPr>
              <a:t> </a:t>
            </a:r>
            <a:r>
              <a:rPr lang="en-GB" sz="1800" dirty="0" err="1">
                <a:latin typeface="+mj-lt"/>
              </a:rPr>
              <a:t>gốc</a:t>
            </a:r>
            <a:endParaRPr lang="en-GB" sz="1800" dirty="0">
              <a:latin typeface="+mj-lt"/>
            </a:endParaRPr>
          </a:p>
          <a:p>
            <a:pPr marL="285750" indent="-285750">
              <a:buFont typeface="Wingdings" panose="05000000000000000000" pitchFamily="2" charset="2"/>
              <a:buChar char="§"/>
            </a:pPr>
            <a:r>
              <a:rPr lang="en-GB" sz="1800" dirty="0" err="1">
                <a:latin typeface="+mj-lt"/>
              </a:rPr>
              <a:t>Cấu</a:t>
            </a:r>
            <a:r>
              <a:rPr lang="en-GB" sz="1800" dirty="0">
                <a:latin typeface="+mj-lt"/>
              </a:rPr>
              <a:t> </a:t>
            </a:r>
            <a:r>
              <a:rPr lang="en-GB" sz="1800" dirty="0" err="1">
                <a:latin typeface="+mj-lt"/>
              </a:rPr>
              <a:t>trúc</a:t>
            </a:r>
            <a:r>
              <a:rPr lang="en-GB" sz="1800" dirty="0">
                <a:latin typeface="+mj-lt"/>
              </a:rPr>
              <a:t> </a:t>
            </a:r>
            <a:r>
              <a:rPr lang="en-GB" sz="1800" dirty="0" err="1">
                <a:latin typeface="+mj-lt"/>
              </a:rPr>
              <a:t>mạng</a:t>
            </a:r>
            <a:r>
              <a:rPr lang="en-GB" sz="1800" dirty="0">
                <a:latin typeface="+mj-lt"/>
              </a:rPr>
              <a:t> </a:t>
            </a:r>
            <a:r>
              <a:rPr lang="en-GB" sz="1800" dirty="0" err="1">
                <a:latin typeface="+mj-lt"/>
              </a:rPr>
              <a:t>Nơ-ron</a:t>
            </a:r>
            <a:r>
              <a:rPr lang="en-GB" sz="1800" dirty="0">
                <a:latin typeface="+mj-lt"/>
              </a:rPr>
              <a:t> </a:t>
            </a:r>
            <a:r>
              <a:rPr lang="en-GB" sz="1800" dirty="0" err="1">
                <a:latin typeface="+mj-lt"/>
              </a:rPr>
              <a:t>tích</a:t>
            </a:r>
            <a:r>
              <a:rPr lang="en-GB" sz="1800" dirty="0">
                <a:latin typeface="+mj-lt"/>
              </a:rPr>
              <a:t> </a:t>
            </a:r>
            <a:r>
              <a:rPr lang="en-GB" sz="1800" dirty="0" err="1">
                <a:latin typeface="+mj-lt"/>
              </a:rPr>
              <a:t>chập</a:t>
            </a:r>
            <a:r>
              <a:rPr lang="en-GB" sz="1800" dirty="0">
                <a:latin typeface="+mj-lt"/>
              </a:rPr>
              <a:t> CNN</a:t>
            </a:r>
          </a:p>
          <a:p>
            <a:pPr marL="285750" indent="-285750">
              <a:buFont typeface="Wingdings" panose="05000000000000000000" pitchFamily="2" charset="2"/>
              <a:buChar char="§"/>
            </a:pPr>
            <a:r>
              <a:rPr lang="en-GB" sz="1800" dirty="0" err="1">
                <a:latin typeface="+mj-lt"/>
              </a:rPr>
              <a:t>Các</a:t>
            </a:r>
            <a:r>
              <a:rPr lang="en-GB" sz="1800" dirty="0">
                <a:latin typeface="+mj-lt"/>
              </a:rPr>
              <a:t> </a:t>
            </a:r>
            <a:r>
              <a:rPr lang="en-GB" sz="1800" dirty="0" err="1">
                <a:latin typeface="+mj-lt"/>
              </a:rPr>
              <a:t>lớp</a:t>
            </a:r>
            <a:r>
              <a:rPr lang="en-GB" sz="1800" dirty="0">
                <a:latin typeface="+mj-lt"/>
              </a:rPr>
              <a:t> </a:t>
            </a:r>
            <a:r>
              <a:rPr lang="en-GB" sz="1800" dirty="0" err="1">
                <a:latin typeface="+mj-lt"/>
              </a:rPr>
              <a:t>của</a:t>
            </a:r>
            <a:r>
              <a:rPr lang="en-GB" sz="1800" dirty="0">
                <a:latin typeface="+mj-lt"/>
              </a:rPr>
              <a:t> </a:t>
            </a:r>
            <a:r>
              <a:rPr lang="en-GB" sz="1800" dirty="0" err="1">
                <a:latin typeface="+mj-lt"/>
              </a:rPr>
              <a:t>mạng</a:t>
            </a:r>
            <a:r>
              <a:rPr lang="en-GB" sz="1800" dirty="0">
                <a:latin typeface="+mj-lt"/>
              </a:rPr>
              <a:t> </a:t>
            </a:r>
            <a:r>
              <a:rPr lang="en-GB" sz="1800" dirty="0" err="1">
                <a:latin typeface="+mj-lt"/>
              </a:rPr>
              <a:t>Nơ-ron</a:t>
            </a:r>
            <a:r>
              <a:rPr lang="en-GB" sz="1800" dirty="0">
                <a:latin typeface="+mj-lt"/>
              </a:rPr>
              <a:t> </a:t>
            </a:r>
            <a:r>
              <a:rPr lang="en-GB" sz="1800" dirty="0" err="1">
                <a:latin typeface="+mj-lt"/>
              </a:rPr>
              <a:t>tích</a:t>
            </a:r>
            <a:r>
              <a:rPr lang="en-GB" sz="1800" dirty="0">
                <a:latin typeface="+mj-lt"/>
              </a:rPr>
              <a:t> </a:t>
            </a:r>
            <a:r>
              <a:rPr lang="en-GB" sz="1800" dirty="0" err="1">
                <a:latin typeface="+mj-lt"/>
              </a:rPr>
              <a:t>chập</a:t>
            </a:r>
            <a:r>
              <a:rPr lang="en-GB" sz="1800" dirty="0">
                <a:latin typeface="+mj-lt"/>
              </a:rPr>
              <a:t> CNN</a:t>
            </a:r>
          </a:p>
          <a:p>
            <a:pPr marL="285750" indent="-285750">
              <a:lnSpc>
                <a:spcPct val="150000"/>
              </a:lnSpc>
              <a:buFont typeface="Wingdings" panose="05000000000000000000" pitchFamily="2" charset="2"/>
              <a:buChar char="§"/>
            </a:pPr>
            <a:endParaRPr lang="en-GB" sz="1800" dirty="0">
              <a:latin typeface="+mj-lt"/>
            </a:endParaRP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34A9FE1C-88DC-475F-83A8-FCDC14EE2EF2}"/>
              </a:ext>
            </a:extLst>
          </p:cNvPr>
          <p:cNvPicPr>
            <a:picLocks noChangeAspect="1"/>
          </p:cNvPicPr>
          <p:nvPr/>
        </p:nvPicPr>
        <p:blipFill>
          <a:blip r:embed="rId3"/>
          <a:stretch>
            <a:fillRect/>
          </a:stretch>
        </p:blipFill>
        <p:spPr>
          <a:xfrm>
            <a:off x="747925" y="3077090"/>
            <a:ext cx="3246474" cy="1623237"/>
          </a:xfrm>
          <a:prstGeom prst="rect">
            <a:avLst/>
          </a:prstGeom>
        </p:spPr>
      </p:pic>
      <p:pic>
        <p:nvPicPr>
          <p:cNvPr id="5" name="Picture 4">
            <a:extLst>
              <a:ext uri="{FF2B5EF4-FFF2-40B4-BE49-F238E27FC236}">
                <a16:creationId xmlns:a16="http://schemas.microsoft.com/office/drawing/2014/main" id="{8148DDB6-23E1-46AB-BC79-17FE41A6528C}"/>
              </a:ext>
            </a:extLst>
          </p:cNvPr>
          <p:cNvPicPr>
            <a:picLocks noChangeAspect="1"/>
          </p:cNvPicPr>
          <p:nvPr/>
        </p:nvPicPr>
        <p:blipFill>
          <a:blip r:embed="rId4"/>
          <a:stretch>
            <a:fillRect/>
          </a:stretch>
        </p:blipFill>
        <p:spPr>
          <a:xfrm>
            <a:off x="4125433" y="3075468"/>
            <a:ext cx="3246474" cy="1623237"/>
          </a:xfrm>
          <a:prstGeom prst="rect">
            <a:avLst/>
          </a:prstGeom>
        </p:spPr>
      </p:pic>
    </p:spTree>
    <p:extLst>
      <p:ext uri="{BB962C8B-B14F-4D97-AF65-F5344CB8AC3E}">
        <p14:creationId xmlns:p14="http://schemas.microsoft.com/office/powerpoint/2010/main" val="2175242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2"/>
            <a:ext cx="3824075" cy="309543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000" b="1" dirty="0" err="1">
                <a:latin typeface="+mn-lt"/>
              </a:rPr>
              <a:t>Nguồn</a:t>
            </a:r>
            <a:r>
              <a:rPr lang="en-GB" sz="2000" b="1" dirty="0">
                <a:latin typeface="+mn-lt"/>
              </a:rPr>
              <a:t> </a:t>
            </a:r>
            <a:r>
              <a:rPr lang="en-GB" sz="2000" b="1" dirty="0" err="1">
                <a:latin typeface="+mn-lt"/>
              </a:rPr>
              <a:t>gốc</a:t>
            </a:r>
            <a:endParaRPr lang="en-GB" sz="1800" dirty="0">
              <a:latin typeface="+mn-lt"/>
            </a:endParaRPr>
          </a:p>
          <a:p>
            <a:pPr marL="0" indent="0" algn="just">
              <a:buNone/>
            </a:pPr>
            <a:endParaRPr lang="en-GB" sz="1800" dirty="0">
              <a:latin typeface="+mn-lt"/>
            </a:endParaRPr>
          </a:p>
          <a:p>
            <a:pPr marL="0" indent="0" algn="just">
              <a:buNone/>
            </a:pPr>
            <a:r>
              <a:rPr lang="vi-VN" sz="1800" dirty="0">
                <a:latin typeface="+mn-lt"/>
              </a:rPr>
              <a:t>Mạng nơ-ron tích chập (CNN) có lịch sử lâu đời bắt nguồn từ những năm 1980, bắt nguồn từ công trình của Kunihiko Fukushima, người đã phát triển Neocognitron, một mô hình ban đầu lấy cảm hứng từ vỏ não thị giác của động vật</a:t>
            </a:r>
            <a:r>
              <a:rPr lang="en-GB" sz="1800" dirty="0">
                <a:latin typeface="+mn-lt"/>
              </a:rPr>
              <a:t>.</a:t>
            </a:r>
          </a:p>
          <a:p>
            <a:pPr marL="0" lvl="0" indent="0" algn="l" rtl="0">
              <a:spcBef>
                <a:spcPts val="600"/>
              </a:spcBef>
              <a:spcAft>
                <a:spcPts val="0"/>
              </a:spcAft>
              <a:buNone/>
            </a:pPr>
            <a:endParaRPr sz="1800" dirty="0">
              <a:latin typeface="+mn-lt"/>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Bahnschrift" panose="020B0502040204020203" pitchFamily="34" charset="0"/>
              </a:rPr>
              <a:t>2. CƠ SỞ LÝ THUYẾT</a:t>
            </a:r>
            <a:endParaRPr sz="2000" dirty="0">
              <a:latin typeface="Bahnschrift" panose="020B0502040204020203" pitchFamily="34" charset="0"/>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98A41A7C-B3D4-4243-92FA-717FFADBFEB2}"/>
              </a:ext>
            </a:extLst>
          </p:cNvPr>
          <p:cNvPicPr>
            <a:picLocks noChangeAspect="1"/>
          </p:cNvPicPr>
          <p:nvPr/>
        </p:nvPicPr>
        <p:blipFill>
          <a:blip r:embed="rId3"/>
          <a:stretch>
            <a:fillRect/>
          </a:stretch>
        </p:blipFill>
        <p:spPr>
          <a:xfrm>
            <a:off x="4800800" y="1577014"/>
            <a:ext cx="2087525" cy="2783367"/>
          </a:xfrm>
          <a:prstGeom prst="rect">
            <a:avLst/>
          </a:prstGeom>
        </p:spPr>
      </p:pic>
    </p:spTree>
    <p:extLst>
      <p:ext uri="{BB962C8B-B14F-4D97-AF65-F5344CB8AC3E}">
        <p14:creationId xmlns:p14="http://schemas.microsoft.com/office/powerpoint/2010/main" val="1082689532"/>
      </p:ext>
    </p:extLst>
  </p:cSld>
  <p:clrMapOvr>
    <a:masterClrMapping/>
  </p:clrMapOvr>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2217</Words>
  <Application>Microsoft Office PowerPoint</Application>
  <PresentationFormat>On-screen Show (16:9)</PresentationFormat>
  <Paragraphs>294</Paragraphs>
  <Slides>66</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Bahnschrift</vt:lpstr>
      <vt:lpstr>Dosis</vt:lpstr>
      <vt:lpstr>Arial</vt:lpstr>
      <vt:lpstr>Wingdings</vt:lpstr>
      <vt:lpstr>Sniglet</vt:lpstr>
      <vt:lpstr>Friar template</vt:lpstr>
      <vt:lpstr>ĐỀ TÀI:  TÌM HIỂU MÔ HÌNH YOLO VÀ ỨNG DỤNG  XÂY DỰNG HỆ THỐNG GIÁM SÁT GIAO THÔNG</vt:lpstr>
      <vt:lpstr>ĐỀ TÀI:  TÌM HIỂU MÔ HÌNH YOLO VÀ ỨNG DỤNG  XÂY DỰNG HỆ THỐNG GIÁM SÁT GIAO THÔNG</vt:lpstr>
      <vt:lpstr>NỘI DUNG</vt:lpstr>
      <vt:lpstr>1. TỔNG QUAN VỀ  HỆ THỐNG GIÁM SÁT</vt:lpstr>
      <vt:lpstr>1. TỔNG QUAN VỀ HỆ THỐNG GIÁM SÁT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2. CƠ SỞ LÝ THUYẾT</vt:lpstr>
      <vt:lpstr>3.PHƯƠNG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4. THỰC NGHIỆM VÀ ĐÁNH GIÁ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MÔ HÌNH YOLO VÀ ỨNG DỤNG  XÂY DỰNG HỆ THỐNG GIÁM SÁT GIAO THÔNG</dc:title>
  <cp:lastModifiedBy>Luong Vy</cp:lastModifiedBy>
  <cp:revision>8</cp:revision>
  <dcterms:modified xsi:type="dcterms:W3CDTF">2024-12-13T11:43:50Z</dcterms:modified>
</cp:coreProperties>
</file>